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76" r:id="rId4"/>
    <p:sldId id="274" r:id="rId5"/>
    <p:sldId id="275" r:id="rId6"/>
    <p:sldId id="277" r:id="rId7"/>
    <p:sldId id="278" r:id="rId8"/>
    <p:sldId id="279" r:id="rId9"/>
    <p:sldId id="280" r:id="rId10"/>
    <p:sldId id="281" r:id="rId11"/>
    <p:sldId id="272" r:id="rId12"/>
    <p:sldId id="282" r:id="rId13"/>
    <p:sldId id="283" r:id="rId14"/>
    <p:sldId id="284" r:id="rId15"/>
    <p:sldId id="271" r:id="rId16"/>
    <p:sldId id="285"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p:scale>
          <a:sx n="86" d="100"/>
          <a:sy n="86" d="100"/>
        </p:scale>
        <p:origin x="-42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EAF463A-BC7C-46EE-9F1E-7F377CCA4891}" type="datetimeFigureOut">
              <a:rPr lang="en-US" smtClean="0"/>
              <a:pPr/>
              <a:t>11/2/2016</a:t>
            </a:fld>
            <a:endParaRPr lang="en-US"/>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11/2/2016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11/2/2016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11/2/2016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11/2/2016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11/2/2016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11/2/2016</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EAF463A-BC7C-46EE-9F1E-7F377CCA4891}" type="datetimeFigureOut">
              <a:rPr lang="en-US" smtClean="0"/>
              <a:pPr/>
              <a:t>11/2/2016</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EAF463A-BC7C-46EE-9F1E-7F377CCA4891}" type="datetimeFigureOut">
              <a:rPr lang="en-US" smtClean="0"/>
              <a:pPr/>
              <a:t>11/2/2016</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EAF463A-BC7C-46EE-9F1E-7F377CCA4891}" type="datetimeFigureOut">
              <a:rPr lang="en-US" smtClean="0"/>
              <a:pPr/>
              <a:t>11/2/2016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EAF463A-BC7C-46EE-9F1E-7F377CCA4891}" type="datetimeFigureOut">
              <a:rPr lang="en-US" smtClean="0"/>
              <a:pPr/>
              <a:t>11/2/2016</a:t>
            </a:fld>
            <a:endParaRPr lang="en-US"/>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483448D-3A78-4528-A469-B745A65DA480}" type="slidenum">
              <a:rPr lang="en-US" smtClean="0"/>
              <a:pPr/>
              <a:t>‹#›</a:t>
            </a:fld>
            <a:endParaRPr lang="en-US"/>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AF463A-BC7C-46EE-9F1E-7F377CCA4891}" type="datetimeFigureOut">
              <a:rPr lang="en-US" smtClean="0"/>
              <a:pPr/>
              <a:t>11/2/2016</a:t>
            </a:fld>
            <a:endParaRPr lang="en-US"/>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pedsovet.su/publ/123-1-0-4829" TargetMode="External"/><Relationship Id="rId2" Type="http://schemas.openxmlformats.org/officeDocument/2006/relationships/hyperlink" Target="http://pedsovet.su/publ/72-1-0-342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penclass.ru/" TargetMode="External"/><Relationship Id="rId2" Type="http://schemas.openxmlformats.org/officeDocument/2006/relationships/hyperlink" Target="http://doc4web.ru/go.html?href=http://schooldal.wordpres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pedsovet.su/publ/42-1-0-36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p:spPr>
        <p:txBody>
          <a:bodyPr>
            <a:normAutofit fontScale="62500" lnSpcReduction="20000"/>
          </a:bodyPr>
          <a:lstStyle/>
          <a:p>
            <a:pPr algn="ctr"/>
            <a:r>
              <a:rPr lang="ru-RU" sz="1400" b="1" i="1" dirty="0" smtClean="0">
                <a:latin typeface="Times New Roman" pitchFamily="18" charset="0"/>
                <a:cs typeface="Times New Roman" pitchFamily="18" charset="0"/>
              </a:rPr>
              <a:t> </a:t>
            </a:r>
          </a:p>
          <a:p>
            <a:pPr algn="ctr"/>
            <a:endParaRPr lang="ru-RU" sz="1400" b="1" i="1" dirty="0" smtClean="0">
              <a:latin typeface="Times New Roman" pitchFamily="18" charset="0"/>
              <a:cs typeface="Times New Roman" pitchFamily="18" charset="0"/>
            </a:endParaRPr>
          </a:p>
          <a:p>
            <a:pPr algn="ctr"/>
            <a:r>
              <a:rPr lang="ru-RU" sz="4000" b="1" i="1" dirty="0" smtClean="0">
                <a:latin typeface="Times New Roman" pitchFamily="18" charset="0"/>
                <a:cs typeface="Times New Roman" pitchFamily="18" charset="0"/>
              </a:rPr>
              <a:t> </a:t>
            </a:r>
            <a:endParaRPr lang="ru-RU" sz="4000" b="1" dirty="0" smtClean="0">
              <a:solidFill>
                <a:schemeClr val="tx1"/>
              </a:solidFill>
              <a:latin typeface="Times New Roman" pitchFamily="18" charset="0"/>
              <a:cs typeface="Times New Roman" pitchFamily="18" charset="0"/>
            </a:endParaRPr>
          </a:p>
          <a:p>
            <a:pPr algn="ctr"/>
            <a:r>
              <a:rPr lang="ru-RU" sz="3400" b="1" dirty="0" smtClean="0">
                <a:latin typeface="Times New Roman" pitchFamily="18" charset="0"/>
                <a:cs typeface="Times New Roman" pitchFamily="18" charset="0"/>
              </a:rPr>
              <a:t>Работа </a:t>
            </a:r>
            <a:r>
              <a:rPr lang="ru-RU" sz="3400" b="1" dirty="0" smtClean="0">
                <a:latin typeface="Times New Roman" pitchFamily="18" charset="0"/>
                <a:cs typeface="Times New Roman" pitchFamily="18" charset="0"/>
              </a:rPr>
              <a:t>с одарёнными детьми (из опыта работы)</a:t>
            </a:r>
            <a:endParaRPr lang="ru-RU" sz="3400" b="1" dirty="0" smtClean="0">
              <a:solidFill>
                <a:schemeClr val="tx1"/>
              </a:solidFill>
              <a:latin typeface="Times New Roman" pitchFamily="18" charset="0"/>
              <a:cs typeface="Times New Roman" pitchFamily="18" charset="0"/>
            </a:endParaRPr>
          </a:p>
          <a:p>
            <a:endParaRPr lang="ru-RU" sz="3400" b="1" i="1" dirty="0" smtClean="0">
              <a:solidFill>
                <a:schemeClr val="tx1"/>
              </a:solidFill>
              <a:latin typeface="Times New Roman" pitchFamily="18" charset="0"/>
              <a:cs typeface="Times New Roman" pitchFamily="18" charset="0"/>
            </a:endParaRPr>
          </a:p>
          <a:p>
            <a:endParaRPr lang="ru-RU" sz="3400" b="1" i="1" dirty="0" smtClean="0">
              <a:solidFill>
                <a:schemeClr val="tx1"/>
              </a:solidFill>
              <a:latin typeface="Times New Roman" pitchFamily="18" charset="0"/>
              <a:cs typeface="Times New Roman" pitchFamily="18" charset="0"/>
            </a:endParaRPr>
          </a:p>
          <a:p>
            <a:endParaRPr lang="ru-RU" sz="3400" b="1" i="1" dirty="0" smtClean="0">
              <a:solidFill>
                <a:schemeClr val="tx1"/>
              </a:solidFill>
              <a:latin typeface="Times New Roman" pitchFamily="18" charset="0"/>
              <a:cs typeface="Times New Roman" pitchFamily="18" charset="0"/>
            </a:endParaRPr>
          </a:p>
          <a:p>
            <a:endParaRPr lang="ru-RU" sz="3400" b="1" i="1" dirty="0" smtClean="0">
              <a:solidFill>
                <a:schemeClr val="tx1"/>
              </a:solidFill>
              <a:latin typeface="Times New Roman" pitchFamily="18" charset="0"/>
              <a:cs typeface="Times New Roman" pitchFamily="18" charset="0"/>
            </a:endParaRPr>
          </a:p>
          <a:p>
            <a:endParaRPr lang="ru-RU" sz="3400" b="1" i="1" dirty="0" smtClean="0">
              <a:solidFill>
                <a:schemeClr val="tx1"/>
              </a:solidFill>
              <a:latin typeface="Times New Roman" pitchFamily="18" charset="0"/>
              <a:cs typeface="Times New Roman" pitchFamily="18" charset="0"/>
            </a:endParaRPr>
          </a:p>
          <a:p>
            <a:endParaRPr lang="ru-RU" sz="3400" b="1" i="1" dirty="0" smtClean="0">
              <a:solidFill>
                <a:schemeClr val="tx1"/>
              </a:solidFill>
              <a:latin typeface="Times New Roman" pitchFamily="18" charset="0"/>
              <a:cs typeface="Times New Roman" pitchFamily="18" charset="0"/>
            </a:endParaRPr>
          </a:p>
          <a:p>
            <a:endParaRPr lang="ru-RU" sz="3400" b="1" i="1" dirty="0" smtClean="0">
              <a:solidFill>
                <a:schemeClr val="tx1"/>
              </a:solidFill>
              <a:latin typeface="Times New Roman" pitchFamily="18" charset="0"/>
              <a:cs typeface="Times New Roman" pitchFamily="18" charset="0"/>
            </a:endParaRPr>
          </a:p>
          <a:p>
            <a:r>
              <a:rPr lang="ru-RU" sz="3400" b="1" i="1" dirty="0" smtClean="0">
                <a:solidFill>
                  <a:schemeClr val="tx1"/>
                </a:solidFill>
                <a:latin typeface="Times New Roman" pitchFamily="18" charset="0"/>
                <a:cs typeface="Times New Roman" pitchFamily="18" charset="0"/>
              </a:rPr>
              <a:t> </a:t>
            </a:r>
          </a:p>
          <a:p>
            <a:r>
              <a:rPr lang="ru-RU" sz="3400" b="1" i="1" dirty="0" smtClean="0">
                <a:solidFill>
                  <a:schemeClr val="tx1"/>
                </a:solidFill>
                <a:latin typeface="Times New Roman" pitchFamily="18" charset="0"/>
                <a:cs typeface="Times New Roman" pitchFamily="18" charset="0"/>
              </a:rPr>
              <a:t> </a:t>
            </a:r>
            <a:r>
              <a:rPr lang="ru-RU" sz="3400" b="1" dirty="0" smtClean="0">
                <a:solidFill>
                  <a:schemeClr val="tx1"/>
                </a:solidFill>
                <a:latin typeface="Times New Roman" pitchFamily="18" charset="0"/>
                <a:cs typeface="Times New Roman" pitchFamily="18" charset="0"/>
              </a:rPr>
              <a:t>В.В. Черепанова, учитель физической культуры </a:t>
            </a:r>
          </a:p>
          <a:p>
            <a:r>
              <a:rPr lang="ru-RU" sz="3400" b="1" dirty="0" smtClean="0">
                <a:solidFill>
                  <a:schemeClr val="tx1"/>
                </a:solidFill>
                <a:latin typeface="Times New Roman" pitchFamily="18" charset="0"/>
                <a:cs typeface="Times New Roman" pitchFamily="18" charset="0"/>
              </a:rPr>
              <a:t>высшей квалификационной категории МБОУ «Школа №81</a:t>
            </a:r>
            <a:r>
              <a:rPr lang="ru-RU" sz="3400" b="1" dirty="0" smtClean="0">
                <a:solidFill>
                  <a:schemeClr val="tx1"/>
                </a:solidFill>
                <a:latin typeface="Times New Roman" pitchFamily="18" charset="0"/>
                <a:cs typeface="Times New Roman" pitchFamily="18" charset="0"/>
              </a:rPr>
              <a:t>» </a:t>
            </a:r>
            <a:endParaRPr lang="ru-RU" sz="3400" b="1" dirty="0" smtClean="0">
              <a:solidFill>
                <a:schemeClr val="tx1"/>
              </a:solidFill>
              <a:latin typeface="Times New Roman" pitchFamily="18" charset="0"/>
              <a:cs typeface="Times New Roman" pitchFamily="18" charset="0"/>
            </a:endParaRPr>
          </a:p>
          <a:p>
            <a:r>
              <a:rPr lang="ru-RU" sz="3400" b="1" dirty="0" smtClean="0">
                <a:solidFill>
                  <a:schemeClr val="tx1"/>
                </a:solidFill>
                <a:latin typeface="Times New Roman" pitchFamily="18" charset="0"/>
                <a:cs typeface="Times New Roman" pitchFamily="18" charset="0"/>
              </a:rPr>
              <a:t> </a:t>
            </a:r>
            <a:endParaRPr lang="ru-RU" sz="3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r>
              <a:rPr lang="ru-RU" sz="3400" b="1" dirty="0" smtClean="0">
                <a:solidFill>
                  <a:schemeClr val="tx1"/>
                </a:solidFill>
                <a:latin typeface="Times New Roman" pitchFamily="18" charset="0"/>
                <a:cs typeface="Times New Roman" pitchFamily="18" charset="0"/>
              </a:rPr>
              <a:t>2016 г. </a:t>
            </a:r>
            <a:endParaRPr lang="ru-RU" sz="3400" b="1"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95536" y="1052736"/>
            <a:ext cx="7920880" cy="4525963"/>
          </a:xfrm>
        </p:spPr>
        <p:txBody>
          <a:bodyPr>
            <a:normAutofit/>
          </a:bodyPr>
          <a:lstStyle/>
          <a:p>
            <a:pPr marL="109728" lvl="0" indent="0" algn="just">
              <a:buNone/>
            </a:pPr>
            <a:r>
              <a:rPr lang="ru-RU" sz="1600" b="1" dirty="0">
                <a:latin typeface="Times New Roman" panose="02020603050405020304" pitchFamily="18" charset="0"/>
                <a:cs typeface="Times New Roman" panose="02020603050405020304" pitchFamily="18" charset="0"/>
              </a:rPr>
              <a:t>Условно выделяем </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категории одаренных детей:</a:t>
            </a:r>
            <a:endParaRPr lang="ru-RU" sz="1600" dirty="0">
              <a:latin typeface="Times New Roman" panose="02020603050405020304" pitchFamily="18" charset="0"/>
              <a:cs typeface="Times New Roman" panose="02020603050405020304" pitchFamily="18" charset="0"/>
            </a:endParaRPr>
          </a:p>
          <a:p>
            <a:pPr lvl="0" algn="just"/>
            <a:r>
              <a:rPr lang="ru-RU" sz="1600" dirty="0">
                <a:latin typeface="Times New Roman" panose="02020603050405020304" pitchFamily="18" charset="0"/>
                <a:cs typeface="Times New Roman" panose="02020603050405020304" pitchFamily="18" charset="0"/>
              </a:rPr>
              <a:t>Дети с необыкновенно высокими общими интеллектуальными способностями. </a:t>
            </a:r>
          </a:p>
          <a:p>
            <a:pPr lvl="0" algn="just"/>
            <a:r>
              <a:rPr lang="ru-RU" sz="1600" dirty="0">
                <a:latin typeface="Times New Roman" panose="02020603050405020304" pitchFamily="18" charset="0"/>
                <a:cs typeface="Times New Roman" panose="02020603050405020304" pitchFamily="18" charset="0"/>
              </a:rPr>
              <a:t>Дети с признаками специальной умственной одаренности в определенной области наук и конкретными академическими способностями. </a:t>
            </a:r>
          </a:p>
          <a:p>
            <a:pPr lvl="0" algn="just"/>
            <a:r>
              <a:rPr lang="ru-RU" sz="1600" dirty="0">
                <a:latin typeface="Times New Roman" panose="02020603050405020304" pitchFamily="18" charset="0"/>
                <a:cs typeface="Times New Roman" panose="02020603050405020304" pitchFamily="18" charset="0"/>
              </a:rPr>
              <a:t>Дети с высокими творческими (художественными) способностями. </a:t>
            </a:r>
          </a:p>
          <a:p>
            <a:pPr lvl="0" algn="just"/>
            <a:r>
              <a:rPr lang="ru-RU" sz="1600" dirty="0">
                <a:latin typeface="Times New Roman" panose="02020603050405020304" pitchFamily="18" charset="0"/>
                <a:cs typeface="Times New Roman" panose="02020603050405020304" pitchFamily="18" charset="0"/>
              </a:rPr>
              <a:t>Дети с высокими лидерскими (руководящими) способностями. </a:t>
            </a:r>
          </a:p>
          <a:p>
            <a:pPr lvl="0" algn="just"/>
            <a:r>
              <a:rPr lang="ru-RU" sz="1600" dirty="0">
                <a:latin typeface="Times New Roman" panose="02020603050405020304" pitchFamily="18" charset="0"/>
                <a:cs typeface="Times New Roman" panose="02020603050405020304" pitchFamily="18" charset="0"/>
              </a:rPr>
              <a:t>Обучающиеся, не достигающие по каким-либо причинам успехов в учении, но обладающие яркой познавательной активностью, оригинальностью мышления и психического склада. </a:t>
            </a:r>
          </a:p>
          <a:p>
            <a:endParaRPr lang="ru-RU" sz="1600" dirty="0">
              <a:latin typeface="Times New Roman" panose="02020603050405020304" pitchFamily="18" charset="0"/>
              <a:cs typeface="Times New Roman" panose="02020603050405020304" pitchFamily="18" charset="0"/>
            </a:endParaRPr>
          </a:p>
        </p:txBody>
      </p:sp>
      <p:sp>
        <p:nvSpPr>
          <p:cNvPr id="6" name="Заголовок 2"/>
          <p:cNvSpPr txBox="1">
            <a:spLocks noGrp="1"/>
          </p:cNvSpPr>
          <p:nvPr>
            <p:ph type="title"/>
          </p:nvPr>
        </p:nvSpPr>
        <p:spPr>
          <a:xfrm>
            <a:off x="457200" y="274638"/>
            <a:ext cx="8229600" cy="70609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dirty="0" smtClean="0">
                <a:solidFill>
                  <a:srgbClr val="00B0F0"/>
                </a:solidFill>
                <a:effectLst/>
                <a:latin typeface="Times New Roman" pitchFamily="18" charset="0"/>
                <a:cs typeface="Times New Roman" pitchFamily="18" charset="0"/>
              </a:rPr>
              <a:t>ОДАРЁННЫЕ ДЕТИ</a:t>
            </a:r>
            <a:endParaRPr lang="ru-RU" sz="1600" dirty="0"/>
          </a:p>
        </p:txBody>
      </p:sp>
      <p:pic>
        <p:nvPicPr>
          <p:cNvPr id="10" name="Picture 4" descr="МОЁ ФОТО 115"/>
          <p:cNvPicPr>
            <a:picLocks noChangeAspect="1" noChangeArrowheads="1"/>
          </p:cNvPicPr>
          <p:nvPr/>
        </p:nvPicPr>
        <p:blipFill>
          <a:blip r:embed="rId2" cstate="print">
            <a:extLst>
              <a:ext uri="{28A0092B-C50C-407E-A947-70E740481C1C}">
                <a14:useLocalDpi xmlns:a14="http://schemas.microsoft.com/office/drawing/2010/main" val="0"/>
              </a:ext>
            </a:extLst>
          </a:blip>
          <a:srcRect l="-7813" r="27344"/>
          <a:stretch>
            <a:fillRect/>
          </a:stretch>
        </p:blipFill>
        <p:spPr bwMode="auto">
          <a:xfrm>
            <a:off x="-180528" y="3573016"/>
            <a:ext cx="3080977" cy="219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Черепанова\Desktop\лагерь\SDC10228.JPG"/>
          <p:cNvPicPr>
            <a:picLocks noChangeAspect="1" noChangeArrowheads="1"/>
          </p:cNvPicPr>
          <p:nvPr/>
        </p:nvPicPr>
        <p:blipFill>
          <a:blip r:embed="rId3" cstate="print"/>
          <a:srcRect l="18538" t="9363" r="28090" b="8239"/>
          <a:stretch>
            <a:fillRect/>
          </a:stretch>
        </p:blipFill>
        <p:spPr bwMode="auto">
          <a:xfrm>
            <a:off x="6278362" y="4130735"/>
            <a:ext cx="2205581" cy="2250593"/>
          </a:xfrm>
          <a:prstGeom prst="smileyFace">
            <a:avLst/>
          </a:prstGeom>
          <a:noFill/>
        </p:spPr>
      </p:pic>
      <p:pic>
        <p:nvPicPr>
          <p:cNvPr id="11" name="Picture 3" descr="D:\Мои документы\фото\лаг\100_0478.jpg"/>
          <p:cNvPicPr>
            <a:picLocks noChangeAspect="1" noChangeArrowheads="1"/>
          </p:cNvPicPr>
          <p:nvPr/>
        </p:nvPicPr>
        <p:blipFill>
          <a:blip r:embed="rId4" cstate="print"/>
          <a:srcRect l="16282" t="30529" r="10448" b="17910"/>
          <a:stretch>
            <a:fillRect/>
          </a:stretch>
        </p:blipFill>
        <p:spPr bwMode="auto">
          <a:xfrm>
            <a:off x="2889432" y="3789040"/>
            <a:ext cx="2984440" cy="1982192"/>
          </a:xfrm>
          <a:prstGeom prst="rect">
            <a:avLst/>
          </a:prstGeom>
          <a:noFill/>
        </p:spPr>
      </p:pic>
    </p:spTree>
    <p:extLst>
      <p:ext uri="{BB962C8B-B14F-4D97-AF65-F5344CB8AC3E}">
        <p14:creationId xmlns:p14="http://schemas.microsoft.com/office/powerpoint/2010/main" val="301124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p:cNvSpPr>
          <p:nvPr/>
        </p:nvSpPr>
        <p:spPr>
          <a:xfrm>
            <a:off x="457200" y="274638"/>
            <a:ext cx="8229600" cy="418058"/>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dirty="0" smtClean="0">
                <a:solidFill>
                  <a:srgbClr val="00B0F0"/>
                </a:solidFill>
                <a:effectLst/>
                <a:latin typeface="Times New Roman" pitchFamily="18" charset="0"/>
                <a:cs typeface="Times New Roman" pitchFamily="18" charset="0"/>
              </a:rPr>
              <a:t>ОДАРЁННЫЕ ДЕТИ</a:t>
            </a:r>
            <a:endParaRPr lang="ru-RU" sz="1600" dirty="0">
              <a:solidFill>
                <a:srgbClr val="00B0F0"/>
              </a:solidFill>
              <a:effectLst/>
              <a:latin typeface="Times New Roman" pitchFamily="18" charset="0"/>
              <a:cs typeface="Times New Roman" pitchFamily="18" charset="0"/>
            </a:endParaRPr>
          </a:p>
        </p:txBody>
      </p:sp>
      <p:sp>
        <p:nvSpPr>
          <p:cNvPr id="9" name="Объект 8"/>
          <p:cNvSpPr>
            <a:spLocks noGrp="1"/>
          </p:cNvSpPr>
          <p:nvPr>
            <p:ph idx="1"/>
          </p:nvPr>
        </p:nvSpPr>
        <p:spPr>
          <a:xfrm>
            <a:off x="457200" y="548402"/>
            <a:ext cx="8435280" cy="6309598"/>
          </a:xfrm>
        </p:spPr>
        <p:txBody>
          <a:bodyPr>
            <a:noAutofit/>
          </a:bodyPr>
          <a:lstStyle/>
          <a:p>
            <a:pPr marL="109728" indent="0">
              <a:buNone/>
            </a:pPr>
            <a:r>
              <a:rPr lang="ru-RU" sz="1200" b="1" dirty="0">
                <a:latin typeface="Times New Roman" panose="02020603050405020304" pitchFamily="18" charset="0"/>
                <a:cs typeface="Times New Roman" panose="02020603050405020304" pitchFamily="18" charset="0"/>
              </a:rPr>
              <a:t>Как живется одаренным детям в школе?</a:t>
            </a:r>
          </a:p>
          <a:p>
            <a:pPr algn="just"/>
            <a:r>
              <a:rPr lang="ru-RU" sz="1200" dirty="0">
                <a:latin typeface="Times New Roman" panose="02020603050405020304" pitchFamily="18" charset="0"/>
                <a:cs typeface="Times New Roman" panose="02020603050405020304" pitchFamily="18" charset="0"/>
              </a:rPr>
              <a:t>Ничуть не легче, чем любому другому ребенку. При этом у детей с конкретным видом одаренности и проблемы адаптации могут быть разными. Пожалуй, легче всего в школе адаптируются "академически одаренные". Они радуют своими успехами родителей и учителей. У них нет и особых проблем в общении со сверстниками — они всегда готовы что-то разъяснить, помочь, даже "дать списать". И внешкольные их интересы обычно не отличаются от интересов одноклассников.</a:t>
            </a:r>
          </a:p>
          <a:p>
            <a:pPr algn="just"/>
            <a:r>
              <a:rPr lang="ru-RU" sz="1200" dirty="0">
                <a:latin typeface="Times New Roman" panose="02020603050405020304" pitchFamily="18" charset="0"/>
                <a:cs typeface="Times New Roman" panose="02020603050405020304" pitchFamily="18" charset="0"/>
              </a:rPr>
              <a:t>К "интеллектуалам" в школе относятся снисходительно. Восхищаются их способностями в одной области (например, физике или математике) и прощают порой полную </a:t>
            </a:r>
            <a:r>
              <a:rPr lang="ru-RU" sz="1200" dirty="0" err="1">
                <a:latin typeface="Times New Roman" panose="02020603050405020304" pitchFamily="18" charset="0"/>
                <a:cs typeface="Times New Roman" panose="02020603050405020304" pitchFamily="18" charset="0"/>
              </a:rPr>
              <a:t>неуспешность</a:t>
            </a:r>
            <a:r>
              <a:rPr lang="ru-RU" sz="1200" dirty="0">
                <a:latin typeface="Times New Roman" panose="02020603050405020304" pitchFamily="18" charset="0"/>
                <a:cs typeface="Times New Roman" panose="02020603050405020304" pitchFamily="18" charset="0"/>
              </a:rPr>
              <a:t> в чем-то другом (например, безграмотность в письме). Нередко они радуют школу своими блестящими успехами на олимпиадах разного уровня. Эти дети часто настолько поглощены своими интеллектуальными увлечениями, что особой потребности во внимании со стороны одноклассников не испытывают. своего "таланта").</a:t>
            </a:r>
          </a:p>
          <a:p>
            <a:pPr algn="just"/>
            <a:r>
              <a:rPr lang="ru-RU" sz="1200" dirty="0">
                <a:latin typeface="Times New Roman" panose="02020603050405020304" pitchFamily="18" charset="0"/>
                <a:cs typeface="Times New Roman" panose="02020603050405020304" pitchFamily="18" charset="0"/>
              </a:rPr>
              <a:t>Спортивные и музыкальные способности у детей выявляются достаточно рано. Если такие школьники достигают очень высоких результатов в своей области, в обычной массовой школе они почти перестают бывать в силу своей занятости. Одноклассникам и учителям остается восхищаться их достижениями издалека. Эмоциональное неблагополучие такие дети нередко испытывают из-за высокой конкуренции в своей "профессиональной" среде.</a:t>
            </a:r>
          </a:p>
          <a:p>
            <a:pPr algn="just"/>
            <a:r>
              <a:rPr lang="ru-RU" sz="1200" dirty="0">
                <a:latin typeface="Times New Roman" panose="02020603050405020304" pitchFamily="18" charset="0"/>
                <a:cs typeface="Times New Roman" panose="02020603050405020304" pitchFamily="18" charset="0"/>
              </a:rPr>
              <a:t>Некоторые психологи считают, что творчески одаренные дети в обычной школе не получают должного понимания со стороны взрослых и сверстников, подвергаются </a:t>
            </a:r>
            <a:r>
              <a:rPr lang="ru-RU" sz="1200" u="sng" dirty="0">
                <a:latin typeface="Times New Roman" panose="02020603050405020304" pitchFamily="18" charset="0"/>
                <a:cs typeface="Times New Roman" panose="02020603050405020304" pitchFamily="18" charset="0"/>
                <a:hlinkClick r:id="rId2"/>
              </a:rPr>
              <a:t>насмешкам</a:t>
            </a:r>
            <a:r>
              <a:rPr lang="ru-RU" sz="1200" dirty="0">
                <a:latin typeface="Times New Roman" panose="02020603050405020304" pitchFamily="18" charset="0"/>
                <a:cs typeface="Times New Roman" panose="02020603050405020304" pitchFamily="18" charset="0"/>
              </a:rPr>
              <a:t> и чуть ли не </a:t>
            </a:r>
            <a:r>
              <a:rPr lang="ru-RU" sz="1200" u="sng" dirty="0">
                <a:latin typeface="Times New Roman" panose="02020603050405020304" pitchFamily="18" charset="0"/>
                <a:cs typeface="Times New Roman" panose="02020603050405020304" pitchFamily="18" charset="0"/>
                <a:hlinkClick r:id="rId3"/>
              </a:rPr>
              <a:t>травле</a:t>
            </a:r>
            <a:r>
              <a:rPr lang="ru-RU" sz="1200" dirty="0">
                <a:latin typeface="Times New Roman" panose="02020603050405020304" pitchFamily="18" charset="0"/>
                <a:cs typeface="Times New Roman" panose="02020603050405020304" pitchFamily="18" charset="0"/>
              </a:rPr>
              <a:t>. Стало быть, выход в том, чтобы "помещать" их в особые школы для одаренных.</a:t>
            </a:r>
          </a:p>
          <a:p>
            <a:pPr algn="just"/>
            <a:r>
              <a:rPr lang="ru-RU" sz="1200" dirty="0">
                <a:latin typeface="Times New Roman" panose="02020603050405020304" pitchFamily="18" charset="0"/>
                <a:cs typeface="Times New Roman" panose="02020603050405020304" pitchFamily="18" charset="0"/>
              </a:rPr>
              <a:t>Однако не все специалисты согласны с этой точкой зрения. Если ребенок талантлив, это не означает автоматически, что он будет некомпетентен в общении со сверстниками. Иногда такие дети проявляют высокомерие по отношению к окружающим детям ("О чем с ними говорить?") или к своим учителям ("Чему они меня могут научить?"). В этом случае проблемы в общении будут возникать. Но это, скорее, издержки семейного воспитания, а вовсе не атрибут творческой одаренности. Чаще всего дети с художественными, артистическими, поэтическими способностями пользуются заслуженным восхищением в своем родном классе, известностью в школе и всяческой поддержкой со стороны педагогов.</a:t>
            </a:r>
          </a:p>
          <a:p>
            <a:pPr algn="just"/>
            <a:endParaRPr lang="ru-RU" sz="1500" dirty="0"/>
          </a:p>
        </p:txBody>
      </p:sp>
    </p:spTree>
    <p:extLst>
      <p:ext uri="{BB962C8B-B14F-4D97-AF65-F5344CB8AC3E}">
        <p14:creationId xmlns:p14="http://schemas.microsoft.com/office/powerpoint/2010/main" val="334775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692696"/>
            <a:ext cx="8229600" cy="5314595"/>
          </a:xfrm>
        </p:spPr>
        <p:txBody>
          <a:bodyPr>
            <a:normAutofit/>
          </a:bodyPr>
          <a:lstStyle/>
          <a:p>
            <a:pPr marL="109728" indent="0">
              <a:buNone/>
            </a:pPr>
            <a:r>
              <a:rPr lang="ru-RU" sz="1600" b="1" dirty="0" smtClean="0">
                <a:latin typeface="Times New Roman" panose="02020603050405020304" pitchFamily="18" charset="0"/>
                <a:cs typeface="Times New Roman" panose="02020603050405020304" pitchFamily="18" charset="0"/>
              </a:rPr>
              <a:t>Целью</a:t>
            </a:r>
            <a:r>
              <a:rPr lang="ru-RU" sz="1600" dirty="0" smtClean="0">
                <a:latin typeface="Times New Roman" panose="02020603050405020304" pitchFamily="18" charset="0"/>
                <a:cs typeface="Times New Roman" panose="02020603050405020304" pitchFamily="18" charset="0"/>
              </a:rPr>
              <a:t> работы с одарёнными учащимися является: создание </a:t>
            </a:r>
            <a:r>
              <a:rPr lang="ru-RU" sz="1600" dirty="0">
                <a:latin typeface="Times New Roman" panose="02020603050405020304" pitchFamily="18" charset="0"/>
                <a:cs typeface="Times New Roman" panose="02020603050405020304" pitchFamily="18" charset="0"/>
              </a:rPr>
              <a:t>благоприятных условий для развития талантливых учащихся через оптимальную структуру школьного и дополнительного </a:t>
            </a:r>
            <a:r>
              <a:rPr lang="ru-RU" sz="1600" dirty="0" smtClean="0">
                <a:latin typeface="Times New Roman" panose="02020603050405020304" pitchFamily="18" charset="0"/>
                <a:cs typeface="Times New Roman" panose="02020603050405020304" pitchFamily="18" charset="0"/>
              </a:rPr>
              <a:t>образования.</a:t>
            </a:r>
            <a:endParaRPr lang="ru-RU" sz="1700" b="1" dirty="0">
              <a:latin typeface="Times New Roman" panose="02020603050405020304" pitchFamily="18" charset="0"/>
              <a:cs typeface="Times New Roman" panose="02020603050405020304" pitchFamily="18" charset="0"/>
            </a:endParaRPr>
          </a:p>
          <a:p>
            <a:pPr marL="109728" indent="0">
              <a:buNone/>
            </a:pPr>
            <a:r>
              <a:rPr lang="ru-RU" sz="1600" b="1" dirty="0" smtClean="0">
                <a:latin typeface="Times New Roman" panose="02020603050405020304" pitchFamily="18" charset="0"/>
                <a:cs typeface="Times New Roman" panose="02020603050405020304" pitchFamily="18" charset="0"/>
              </a:rPr>
              <a:t>Учитель </a:t>
            </a:r>
            <a:r>
              <a:rPr lang="ru-RU" sz="1600" b="1" dirty="0">
                <a:latin typeface="Times New Roman" panose="02020603050405020304" pitchFamily="18" charset="0"/>
                <a:cs typeface="Times New Roman" panose="02020603050405020304" pitchFamily="18" charset="0"/>
              </a:rPr>
              <a:t>должен быть: </a:t>
            </a:r>
          </a:p>
          <a:p>
            <a:pPr lvl="0"/>
            <a:r>
              <a:rPr lang="ru-RU" sz="1600" dirty="0">
                <a:latin typeface="Times New Roman" panose="02020603050405020304" pitchFamily="18" charset="0"/>
                <a:cs typeface="Times New Roman" panose="02020603050405020304" pitchFamily="18" charset="0"/>
              </a:rPr>
              <a:t>увлечен своим делом;</a:t>
            </a:r>
          </a:p>
          <a:p>
            <a:pPr lvl="0"/>
            <a:r>
              <a:rPr lang="ru-RU" sz="1600" dirty="0">
                <a:latin typeface="Times New Roman" panose="02020603050405020304" pitchFamily="18" charset="0"/>
                <a:cs typeface="Times New Roman" panose="02020603050405020304" pitchFamily="18" charset="0"/>
              </a:rPr>
              <a:t>способным к экспериментальной, научной и творческой деятельности;</a:t>
            </a:r>
          </a:p>
          <a:p>
            <a:pPr lvl="0"/>
            <a:r>
              <a:rPr lang="ru-RU" sz="1600" dirty="0">
                <a:latin typeface="Times New Roman" panose="02020603050405020304" pitchFamily="18" charset="0"/>
                <a:cs typeface="Times New Roman" panose="02020603050405020304" pitchFamily="18" charset="0"/>
              </a:rPr>
              <a:t>профессионально грамотным;</a:t>
            </a:r>
          </a:p>
          <a:p>
            <a:pPr lvl="0"/>
            <a:r>
              <a:rPr lang="ru-RU" sz="1600" dirty="0">
                <a:latin typeface="Times New Roman" panose="02020603050405020304" pitchFamily="18" charset="0"/>
                <a:cs typeface="Times New Roman" panose="02020603050405020304" pitchFamily="18" charset="0"/>
              </a:rPr>
              <a:t>интеллектуальным, нравственным и эрудированным;</a:t>
            </a:r>
          </a:p>
          <a:p>
            <a:pPr lvl="0"/>
            <a:r>
              <a:rPr lang="ru-RU" sz="1600" dirty="0">
                <a:latin typeface="Times New Roman" panose="02020603050405020304" pitchFamily="18" charset="0"/>
                <a:cs typeface="Times New Roman" panose="02020603050405020304" pitchFamily="18" charset="0"/>
              </a:rPr>
              <a:t>проводником передовых педагогических технологий;</a:t>
            </a:r>
          </a:p>
          <a:p>
            <a:pPr lvl="0"/>
            <a:r>
              <a:rPr lang="ru-RU" sz="1600" dirty="0">
                <a:latin typeface="Times New Roman" panose="02020603050405020304" pitchFamily="18" charset="0"/>
                <a:cs typeface="Times New Roman" panose="02020603050405020304" pitchFamily="18" charset="0"/>
              </a:rPr>
              <a:t>психологом, воспитателем и умелым организатором учебно-воспитательного процесса;</a:t>
            </a:r>
          </a:p>
          <a:p>
            <a:pPr lvl="0"/>
            <a:r>
              <a:rPr lang="ru-RU" sz="1600" dirty="0">
                <a:latin typeface="Times New Roman" panose="02020603050405020304" pitchFamily="18" charset="0"/>
                <a:cs typeface="Times New Roman" panose="02020603050405020304" pitchFamily="18" charset="0"/>
              </a:rPr>
              <a:t>знатоком во всех областях человеческой жизни.</a:t>
            </a:r>
          </a:p>
          <a:p>
            <a:endParaRPr lang="ru-RU" dirty="0"/>
          </a:p>
        </p:txBody>
      </p:sp>
      <p:sp>
        <p:nvSpPr>
          <p:cNvPr id="4" name="Заголовок 2"/>
          <p:cNvSpPr txBox="1">
            <a:spLocks noGrp="1"/>
          </p:cNvSpPr>
          <p:nvPr>
            <p:ph type="title"/>
          </p:nvPr>
        </p:nvSpPr>
        <p:spPr>
          <a:xfrm>
            <a:off x="457200" y="274638"/>
            <a:ext cx="8229600" cy="490066"/>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dirty="0" smtClean="0">
                <a:solidFill>
                  <a:srgbClr val="00B0F0"/>
                </a:solidFill>
                <a:effectLst/>
                <a:latin typeface="Times New Roman" pitchFamily="18" charset="0"/>
                <a:cs typeface="Times New Roman" pitchFamily="18" charset="0"/>
              </a:rPr>
              <a:t>ОДАРЁННЫЕ ДЕТИ</a:t>
            </a:r>
            <a:endParaRPr lang="ru-RU" sz="1600" dirty="0">
              <a:solidFill>
                <a:srgbClr val="00B0F0"/>
              </a:solidFill>
              <a:effectLst/>
              <a:latin typeface="Times New Roman" pitchFamily="18" charset="0"/>
              <a:cs typeface="Times New Roman" pitchFamily="18" charset="0"/>
            </a:endParaRPr>
          </a:p>
        </p:txBody>
      </p:sp>
      <p:pic>
        <p:nvPicPr>
          <p:cNvPr id="33794" name="Picture 2" descr="E:\ВСЁ с 2006 по 2014\Фото\Фото\Фото физкультура\Спортивный праздник.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993" r="51422"/>
          <a:stretch/>
        </p:blipFill>
        <p:spPr bwMode="auto">
          <a:xfrm>
            <a:off x="6084168" y="3735998"/>
            <a:ext cx="2634332" cy="299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9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836712"/>
            <a:ext cx="8229600" cy="6021288"/>
          </a:xfrm>
        </p:spPr>
        <p:txBody>
          <a:bodyPr>
            <a:normAutofit/>
          </a:bodyPr>
          <a:lstStyle/>
          <a:p>
            <a:pPr marL="109728" indent="0">
              <a:buNone/>
            </a:pPr>
            <a:r>
              <a:rPr lang="ru-RU" sz="1600" dirty="0" smtClean="0">
                <a:latin typeface="Times New Roman" panose="02020603050405020304" pitchFamily="18" charset="0"/>
                <a:cs typeface="Times New Roman" panose="02020603050405020304" pitchFamily="18" charset="0"/>
              </a:rPr>
              <a:t>Свою работу я строю задолго до начала учебного года:</a:t>
            </a:r>
          </a:p>
          <a:p>
            <a:pPr marL="109728" indent="0" algn="just">
              <a:buNone/>
            </a:pPr>
            <a:r>
              <a:rPr lang="ru-RU" sz="1600" dirty="0" smtClean="0">
                <a:latin typeface="Times New Roman" panose="02020603050405020304" pitchFamily="18" charset="0"/>
                <a:cs typeface="Times New Roman" panose="02020603050405020304" pitchFamily="18" charset="0"/>
              </a:rPr>
              <a:t>1.Составляю анализ работы по всем разделам (отчёт  для МО школы, подача документов «рейтинг учителя»).</a:t>
            </a:r>
          </a:p>
          <a:p>
            <a:pPr marL="109728" indent="0" algn="just">
              <a:buNone/>
            </a:pPr>
            <a:r>
              <a:rPr lang="ru-RU" sz="1600" dirty="0" smtClean="0">
                <a:latin typeface="Times New Roman" panose="02020603050405020304" pitchFamily="18" charset="0"/>
                <a:cs typeface="Times New Roman" panose="02020603050405020304" pitchFamily="18" charset="0"/>
              </a:rPr>
              <a:t>2.Составляю </a:t>
            </a:r>
            <a:r>
              <a:rPr lang="ru-RU" sz="1600" dirty="0">
                <a:latin typeface="Times New Roman" panose="02020603050405020304" pitchFamily="18" charset="0"/>
                <a:cs typeface="Times New Roman" panose="02020603050405020304" pitchFamily="18" charset="0"/>
              </a:rPr>
              <a:t>план работы с одарёнными </a:t>
            </a:r>
            <a:r>
              <a:rPr lang="ru-RU" sz="1600" dirty="0" smtClean="0">
                <a:latin typeface="Times New Roman" panose="02020603050405020304" pitchFamily="18" charset="0"/>
                <a:cs typeface="Times New Roman" panose="02020603050405020304" pitchFamily="18" charset="0"/>
              </a:rPr>
              <a:t>учащимися (как один из разделов внеурочной и внеклассной работы).</a:t>
            </a:r>
            <a:endParaRPr lang="ru-RU" sz="1600" dirty="0">
              <a:latin typeface="Times New Roman" panose="02020603050405020304" pitchFamily="18" charset="0"/>
              <a:cs typeface="Times New Roman" panose="02020603050405020304" pitchFamily="18" charset="0"/>
            </a:endParaRPr>
          </a:p>
          <a:p>
            <a:pPr marL="109728" indent="0" algn="just">
              <a:buNone/>
            </a:pPr>
            <a:r>
              <a:rPr lang="ru-RU" sz="1600" dirty="0" smtClean="0">
                <a:latin typeface="Times New Roman" panose="02020603050405020304" pitchFamily="18" charset="0"/>
                <a:cs typeface="Times New Roman" panose="02020603050405020304" pitchFamily="18" charset="0"/>
              </a:rPr>
              <a:t>3.Составляю и обновляю </a:t>
            </a:r>
            <a:r>
              <a:rPr lang="ru-RU" sz="1600" dirty="0">
                <a:latin typeface="Times New Roman" panose="02020603050405020304" pitchFamily="18" charset="0"/>
                <a:cs typeface="Times New Roman" panose="02020603050405020304" pitchFamily="18" charset="0"/>
              </a:rPr>
              <a:t>банк данных.</a:t>
            </a:r>
          </a:p>
          <a:p>
            <a:pPr marL="109728" indent="0" algn="just">
              <a:buNone/>
            </a:pPr>
            <a:r>
              <a:rPr lang="ru-RU" sz="1600" dirty="0">
                <a:latin typeface="Times New Roman" panose="02020603050405020304" pitchFamily="18" charset="0"/>
                <a:cs typeface="Times New Roman" panose="02020603050405020304" pitchFamily="18" charset="0"/>
              </a:rPr>
              <a:t>4</a:t>
            </a:r>
            <a:r>
              <a:rPr lang="ru-RU" sz="1600" dirty="0" smtClean="0">
                <a:latin typeface="Times New Roman" panose="02020603050405020304" pitchFamily="18" charset="0"/>
                <a:cs typeface="Times New Roman" panose="02020603050405020304" pitchFamily="18" charset="0"/>
              </a:rPr>
              <a:t>. Провожу корректировку программ и тематического планирования. </a:t>
            </a:r>
          </a:p>
          <a:p>
            <a:pPr marL="109728" indent="0" algn="just">
              <a:buNone/>
            </a:pPr>
            <a:r>
              <a:rPr lang="ru-RU" sz="1600" dirty="0">
                <a:latin typeface="Times New Roman" panose="02020603050405020304" pitchFamily="18" charset="0"/>
                <a:cs typeface="Times New Roman" panose="02020603050405020304" pitchFamily="18" charset="0"/>
              </a:rPr>
              <a:t>5</a:t>
            </a:r>
            <a:r>
              <a:rPr lang="ru-RU" sz="1600" dirty="0" smtClean="0">
                <a:latin typeface="Times New Roman" panose="02020603050405020304" pitchFamily="18" charset="0"/>
                <a:cs typeface="Times New Roman" panose="02020603050405020304" pitchFamily="18" charset="0"/>
              </a:rPr>
              <a:t>.Выхожу с информацией на общешкольные, классные  родительские собрания и совещания  Родительского комитета школы.</a:t>
            </a:r>
          </a:p>
          <a:p>
            <a:pPr marL="109728" indent="0" algn="just">
              <a:buNone/>
            </a:pPr>
            <a:r>
              <a:rPr lang="ru-RU" sz="1600" dirty="0">
                <a:latin typeface="Times New Roman" panose="02020603050405020304" pitchFamily="18" charset="0"/>
                <a:cs typeface="Times New Roman" panose="02020603050405020304" pitchFamily="18" charset="0"/>
              </a:rPr>
              <a:t>6</a:t>
            </a:r>
            <a:r>
              <a:rPr lang="ru-RU" sz="1600" dirty="0" smtClean="0">
                <a:latin typeface="Times New Roman" panose="02020603050405020304" pitchFamily="18" charset="0"/>
                <a:cs typeface="Times New Roman" panose="02020603050405020304" pitchFamily="18" charset="0"/>
              </a:rPr>
              <a:t>.Информацию по работе с одарёнными учащимися рассматриваем на Педагогическом Совете школы, МО учителей эстетического цикла, совещаниях.</a:t>
            </a:r>
          </a:p>
          <a:p>
            <a:pPr marL="109728" indent="0" algn="just">
              <a:buNone/>
            </a:pPr>
            <a:r>
              <a:rPr lang="ru-RU" sz="1600" dirty="0">
                <a:latin typeface="Times New Roman" panose="02020603050405020304" pitchFamily="18" charset="0"/>
                <a:cs typeface="Times New Roman" panose="02020603050405020304" pitchFamily="18" charset="0"/>
              </a:rPr>
              <a:t>7</a:t>
            </a:r>
            <a:r>
              <a:rPr lang="ru-RU" sz="1600" dirty="0" smtClean="0">
                <a:latin typeface="Times New Roman" panose="02020603050405020304" pitchFamily="18" charset="0"/>
                <a:cs typeface="Times New Roman" panose="02020603050405020304" pitchFamily="18" charset="0"/>
              </a:rPr>
              <a:t>.Непосредственно работа с учащимися начинает строиться с ознакомления и бесед на первых уроках физкультуры.</a:t>
            </a:r>
          </a:p>
          <a:p>
            <a:pPr marL="109728" indent="0" algn="just">
              <a:buNone/>
            </a:pPr>
            <a:r>
              <a:rPr lang="ru-RU" sz="1600" dirty="0">
                <a:latin typeface="Times New Roman" panose="02020603050405020304" pitchFamily="18" charset="0"/>
                <a:cs typeface="Times New Roman" panose="02020603050405020304" pitchFamily="18" charset="0"/>
              </a:rPr>
              <a:t>8</a:t>
            </a:r>
            <a:r>
              <a:rPr lang="ru-RU" sz="1600" dirty="0" smtClean="0">
                <a:latin typeface="Times New Roman" panose="02020603050405020304" pitchFamily="18" charset="0"/>
                <a:cs typeface="Times New Roman" panose="02020603050405020304" pitchFamily="18" charset="0"/>
              </a:rPr>
              <a:t>.Тестирование и анализ  уровня развития физических качеств.</a:t>
            </a:r>
          </a:p>
          <a:p>
            <a:pPr marL="109728" indent="0" algn="just">
              <a:buNone/>
            </a:pPr>
            <a:r>
              <a:rPr lang="ru-RU" sz="1600" dirty="0">
                <a:latin typeface="Times New Roman" panose="02020603050405020304" pitchFamily="18" charset="0"/>
                <a:cs typeface="Times New Roman" panose="02020603050405020304" pitchFamily="18" charset="0"/>
              </a:rPr>
              <a:t>9</a:t>
            </a:r>
            <a:r>
              <a:rPr lang="ru-RU" sz="1600" dirty="0" smtClean="0">
                <a:latin typeface="Times New Roman" panose="02020603050405020304" pitchFamily="18" charset="0"/>
                <a:cs typeface="Times New Roman" panose="02020603050405020304" pitchFamily="18" charset="0"/>
              </a:rPr>
              <a:t>.Проведения соревновании в классах, параллелях.</a:t>
            </a:r>
          </a:p>
          <a:p>
            <a:pPr marL="109728" indent="0" algn="just">
              <a:buNone/>
            </a:pPr>
            <a:r>
              <a:rPr lang="ru-RU" sz="1600" dirty="0" smtClean="0">
                <a:latin typeface="Times New Roman" panose="02020603050405020304" pitchFamily="18" charset="0"/>
                <a:cs typeface="Times New Roman" panose="02020603050405020304" pitchFamily="18" charset="0"/>
              </a:rPr>
              <a:t>10.Составления сборных команд по видам спорта и программы Спартакиады учащихся ОУ района.</a:t>
            </a:r>
          </a:p>
          <a:p>
            <a:pPr marL="109728" indent="0" algn="just">
              <a:buNone/>
            </a:pPr>
            <a:r>
              <a:rPr lang="ru-RU" sz="1600" dirty="0" smtClean="0">
                <a:latin typeface="Times New Roman" panose="02020603050405020304" pitchFamily="18" charset="0"/>
                <a:cs typeface="Times New Roman" panose="02020603050405020304" pitchFamily="18" charset="0"/>
              </a:rPr>
              <a:t>11 . Подготовки  и проведения школьного тура Всероссийской олимпиады учащихся.</a:t>
            </a:r>
          </a:p>
          <a:p>
            <a:pPr marL="109728" indent="0" algn="just">
              <a:buNone/>
            </a:pPr>
            <a:endParaRPr lang="ru-RU" sz="1600" dirty="0">
              <a:latin typeface="Times New Roman" panose="02020603050405020304" pitchFamily="18" charset="0"/>
              <a:cs typeface="Times New Roman" panose="02020603050405020304" pitchFamily="18" charset="0"/>
            </a:endParaRPr>
          </a:p>
        </p:txBody>
      </p:sp>
      <p:sp>
        <p:nvSpPr>
          <p:cNvPr id="4" name="Заголовок 2"/>
          <p:cNvSpPr txBox="1">
            <a:spLocks noGrp="1"/>
          </p:cNvSpPr>
          <p:nvPr>
            <p:ph type="title"/>
          </p:nvPr>
        </p:nvSpPr>
        <p:spPr>
          <a:xfrm>
            <a:off x="457200" y="274638"/>
            <a:ext cx="8229600" cy="63408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dirty="0" smtClean="0">
                <a:solidFill>
                  <a:srgbClr val="00B0F0"/>
                </a:solidFill>
                <a:effectLst/>
                <a:latin typeface="Times New Roman" pitchFamily="18" charset="0"/>
                <a:cs typeface="Times New Roman" pitchFamily="18" charset="0"/>
              </a:rPr>
              <a:t>ОДАРЁННЫЕ ДЕТИ</a:t>
            </a:r>
            <a:endParaRPr lang="ru-RU" sz="1600" dirty="0">
              <a:solidFill>
                <a:srgbClr val="00B0F0"/>
              </a:solidFill>
              <a:effectLst/>
              <a:latin typeface="Times New Roman" pitchFamily="18" charset="0"/>
              <a:cs typeface="Times New Roman" pitchFamily="18" charset="0"/>
            </a:endParaRPr>
          </a:p>
        </p:txBody>
      </p:sp>
      <p:pic>
        <p:nvPicPr>
          <p:cNvPr id="34818" name="Picture 2" descr="E:\ВСЁ с 2006 по 2014\Фото\Фото\Телефон\P120210_14.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2410" y="5349211"/>
            <a:ext cx="1131590" cy="150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1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indent="0">
              <a:buNone/>
            </a:pPr>
            <a:r>
              <a:rPr lang="ru-RU" sz="1600" dirty="0" smtClean="0">
                <a:latin typeface="Times New Roman" panose="02020603050405020304" pitchFamily="18" charset="0"/>
                <a:cs typeface="Times New Roman" panose="02020603050405020304" pitchFamily="18" charset="0"/>
              </a:rPr>
              <a:t>«Линейка талантов»:</a:t>
            </a:r>
          </a:p>
          <a:p>
            <a:r>
              <a:rPr lang="ru-RU" sz="1600" dirty="0" smtClean="0">
                <a:latin typeface="Times New Roman" panose="02020603050405020304" pitchFamily="18" charset="0"/>
                <a:cs typeface="Times New Roman" panose="02020603050405020304" pitchFamily="18" charset="0"/>
              </a:rPr>
              <a:t>Мы награждаем за активное участие в спортивной жизни школы, района (к нам приходят гости из администрации района, города и выпускники .</a:t>
            </a:r>
          </a:p>
          <a:p>
            <a:r>
              <a:rPr lang="ru-RU" sz="1600" dirty="0" smtClean="0">
                <a:latin typeface="Times New Roman" panose="02020603050405020304" pitchFamily="18" charset="0"/>
                <a:cs typeface="Times New Roman" panose="02020603050405020304" pitchFamily="18" charset="0"/>
              </a:rPr>
              <a:t>Мы награждаем свидетельством, памятным (фирменным) и  </a:t>
            </a:r>
            <a:r>
              <a:rPr lang="ru-RU" sz="1600" dirty="0">
                <a:latin typeface="Times New Roman" panose="02020603050405020304" pitchFamily="18" charset="0"/>
                <a:cs typeface="Times New Roman" panose="02020603050405020304" pitchFamily="18" charset="0"/>
              </a:rPr>
              <a:t>денежным </a:t>
            </a:r>
            <a:r>
              <a:rPr lang="ru-RU" sz="1600" dirty="0" smtClean="0">
                <a:latin typeface="Times New Roman" panose="02020603050405020304" pitchFamily="18" charset="0"/>
                <a:cs typeface="Times New Roman" panose="02020603050405020304" pitchFamily="18" charset="0"/>
              </a:rPr>
              <a:t>призом «Спортсмен года» </a:t>
            </a:r>
            <a:r>
              <a:rPr lang="ru-RU" sz="1600" dirty="0">
                <a:latin typeface="Times New Roman" panose="02020603050405020304" pitchFamily="18" charset="0"/>
                <a:cs typeface="Times New Roman" panose="02020603050405020304" pitchFamily="18" charset="0"/>
              </a:rPr>
              <a:t>нашей школы </a:t>
            </a:r>
            <a:r>
              <a:rPr lang="ru-RU" sz="1600" dirty="0" smtClean="0">
                <a:latin typeface="Times New Roman" panose="02020603050405020304" pitchFamily="18" charset="0"/>
                <a:cs typeface="Times New Roman" panose="02020603050405020304" pitchFamily="18" charset="0"/>
              </a:rPr>
              <a:t>и </a:t>
            </a:r>
            <a:r>
              <a:rPr lang="ru-RU" sz="1600" dirty="0">
                <a:latin typeface="Times New Roman" panose="02020603050405020304" pitchFamily="18" charset="0"/>
                <a:cs typeface="Times New Roman" panose="02020603050405020304" pitchFamily="18" charset="0"/>
              </a:rPr>
              <a:t>п</a:t>
            </a:r>
            <a:r>
              <a:rPr lang="ru-RU" sz="1600" dirty="0" smtClean="0">
                <a:latin typeface="Times New Roman" panose="02020603050405020304" pitchFamily="18" charset="0"/>
                <a:cs typeface="Times New Roman" panose="02020603050405020304" pitchFamily="18" charset="0"/>
              </a:rPr>
              <a:t>ризом «За верность идеалам спорта».</a:t>
            </a:r>
          </a:p>
          <a:p>
            <a:pPr marL="109728" indent="0">
              <a:buNone/>
            </a:pPr>
            <a:r>
              <a:rPr lang="ru-RU" sz="1600" dirty="0" smtClean="0">
                <a:latin typeface="Times New Roman" panose="02020603050405020304" pitchFamily="18" charset="0"/>
                <a:cs typeface="Times New Roman" panose="02020603050405020304" pitchFamily="18" charset="0"/>
              </a:rPr>
              <a:t>Участие в заключительном фестивале учащихся Кировского и Московского районов, проводимых отделом образования.</a:t>
            </a:r>
          </a:p>
        </p:txBody>
      </p:sp>
      <p:sp>
        <p:nvSpPr>
          <p:cNvPr id="4" name="Заголовок 2"/>
          <p:cNvSpPr txBox="1">
            <a:spLocks noGrp="1"/>
          </p:cNvSpPr>
          <p:nvPr>
            <p:ph type="title"/>
          </p:nvPr>
        </p:nvSpPr>
        <p:spPr>
          <a:xfrm>
            <a:off x="457200" y="274638"/>
            <a:ext cx="8229600" cy="490066"/>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dirty="0" smtClean="0">
                <a:solidFill>
                  <a:srgbClr val="00B0F0"/>
                </a:solidFill>
                <a:effectLst/>
                <a:latin typeface="Times New Roman" pitchFamily="18" charset="0"/>
                <a:cs typeface="Times New Roman" pitchFamily="18" charset="0"/>
              </a:rPr>
              <a:t>ОДАРЁННЫЕ ДЕТИ</a:t>
            </a:r>
            <a:endParaRPr lang="ru-RU" sz="1600" dirty="0"/>
          </a:p>
        </p:txBody>
      </p:sp>
      <p:pic>
        <p:nvPicPr>
          <p:cNvPr id="35842" name="Picture 2" descr="E:\ВСЁ с 2006 по 2014\Фото\Фото\кэс баскет\DSC034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036"/>
          <a:stretch/>
        </p:blipFill>
        <p:spPr bwMode="auto">
          <a:xfrm>
            <a:off x="6444208" y="3366748"/>
            <a:ext cx="2592288" cy="279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72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p:cNvSpPr>
          <p:nvPr/>
        </p:nvSpPr>
        <p:spPr>
          <a:xfrm>
            <a:off x="457200" y="274638"/>
            <a:ext cx="8229600" cy="562074"/>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dirty="0" smtClean="0">
                <a:solidFill>
                  <a:srgbClr val="00B0F0"/>
                </a:solidFill>
                <a:effectLst/>
                <a:latin typeface="Times New Roman" pitchFamily="18" charset="0"/>
                <a:cs typeface="Times New Roman" pitchFamily="18" charset="0"/>
              </a:rPr>
              <a:t>ОДАРЁННЫЕ ДЕТИ</a:t>
            </a:r>
            <a:endParaRPr lang="ru-RU" sz="1600" dirty="0"/>
          </a:p>
        </p:txBody>
      </p:sp>
      <p:sp>
        <p:nvSpPr>
          <p:cNvPr id="6" name="Объект 5"/>
          <p:cNvSpPr>
            <a:spLocks noGrp="1"/>
          </p:cNvSpPr>
          <p:nvPr>
            <p:ph idx="1"/>
          </p:nvPr>
        </p:nvSpPr>
        <p:spPr/>
        <p:txBody>
          <a:bodyPr>
            <a:normAutofit/>
          </a:bodyPr>
          <a:lstStyle/>
          <a:p>
            <a:pPr marL="109728" indent="0">
              <a:buNone/>
            </a:pPr>
            <a:r>
              <a:rPr lang="ru-RU" sz="1600" dirty="0">
                <a:latin typeface="Times New Roman" panose="02020603050405020304" pitchFamily="18" charset="0"/>
                <a:cs typeface="Times New Roman" panose="02020603050405020304" pitchFamily="18" charset="0"/>
              </a:rPr>
              <a:t>Исходя из реальностей сегодняшнего дня, возросших требований к универсальности знаний и необходимости подъёма уровня духовной культуры обучающихся, педагогический коллектив школы видит решение проблемы в наиболее полном соответствии целям и задачам современного образования. </a:t>
            </a:r>
          </a:p>
          <a:p>
            <a:pPr marL="109728" indent="0">
              <a:buNone/>
            </a:pPr>
            <a:r>
              <a:rPr lang="ru-RU" sz="1600" dirty="0">
                <a:latin typeface="Times New Roman" panose="02020603050405020304" pitchFamily="18" charset="0"/>
                <a:cs typeface="Times New Roman" panose="02020603050405020304" pitchFamily="18" charset="0"/>
              </a:rPr>
              <a:t>Работа с одаренными детьми продолжает оставаться одним из приоритетных направлений в нашей школе. </a:t>
            </a:r>
          </a:p>
          <a:p>
            <a:pPr marL="109728" indent="0">
              <a:buNone/>
            </a:pPr>
            <a:endParaRPr lang="ru-RU" dirty="0"/>
          </a:p>
        </p:txBody>
      </p:sp>
      <p:pic>
        <p:nvPicPr>
          <p:cNvPr id="7" name="Picture 2" descr="E:\ВСЁ с 2006 по 2014\Ол...ды\22. Внеклассная работа\Спорт.жизнь библиотека\IMG_09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34" r="6747" b="30603"/>
          <a:stretch/>
        </p:blipFill>
        <p:spPr bwMode="auto">
          <a:xfrm>
            <a:off x="4716016" y="3645024"/>
            <a:ext cx="3970784" cy="25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925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548680"/>
            <a:ext cx="9036496" cy="6309320"/>
          </a:xfrm>
        </p:spPr>
        <p:txBody>
          <a:bodyPr>
            <a:normAutofit/>
          </a:bodyPr>
          <a:lstStyle/>
          <a:p>
            <a:r>
              <a:rPr lang="ru-RU" sz="1100" dirty="0">
                <a:latin typeface="Times New Roman" panose="02020603050405020304" pitchFamily="18" charset="0"/>
                <a:cs typeface="Times New Roman" panose="02020603050405020304" pitchFamily="18" charset="0"/>
              </a:rPr>
              <a:t>Федеральная целевая программа "Одаренные дети".  2002 г. </a:t>
            </a:r>
            <a:endParaRPr lang="ru-RU" sz="1100" dirty="0" smtClean="0">
              <a:latin typeface="Times New Roman" panose="02020603050405020304" pitchFamily="18" charset="0"/>
              <a:cs typeface="Times New Roman" panose="02020603050405020304" pitchFamily="18" charset="0"/>
            </a:endParaRPr>
          </a:p>
          <a:p>
            <a:pPr lvl="0"/>
            <a:r>
              <a:rPr lang="ru-RU" sz="1100" dirty="0">
                <a:latin typeface="Times New Roman" panose="02020603050405020304" pitchFamily="18" charset="0"/>
                <a:cs typeface="Times New Roman" panose="02020603050405020304" pitchFamily="18" charset="0"/>
              </a:rPr>
              <a:t>ПОСТАНОВЛЕНИЕ Правительства РФ от 21 марта 2007 г. № 172 «О федеральной целевой программе "Дети России". </a:t>
            </a:r>
          </a:p>
          <a:p>
            <a:pPr lvl="0"/>
            <a:r>
              <a:rPr lang="ru-RU" sz="1100" dirty="0" smtClean="0">
                <a:latin typeface="Times New Roman" panose="02020603050405020304" pitchFamily="18" charset="0"/>
                <a:cs typeface="Times New Roman" panose="02020603050405020304" pitchFamily="18" charset="0"/>
              </a:rPr>
              <a:t>Распоряжение </a:t>
            </a:r>
            <a:r>
              <a:rPr lang="ru-RU" sz="1100" dirty="0">
                <a:latin typeface="Times New Roman" panose="02020603050405020304" pitchFamily="18" charset="0"/>
                <a:cs typeface="Times New Roman" panose="02020603050405020304" pitchFamily="18" charset="0"/>
              </a:rPr>
              <a:t>Правительства РФ от 26 января 2007 г. № 79-р об утверждении Концепции федеральной целевой программы "Дети России", включающей подпрограммы "Здоровое поколение", "Одаренные дети" и "Дети и семья</a:t>
            </a:r>
            <a:r>
              <a:rPr lang="ru-RU" sz="1100" dirty="0" smtClean="0">
                <a:latin typeface="Times New Roman" panose="02020603050405020304" pitchFamily="18" charset="0"/>
                <a:cs typeface="Times New Roman" panose="02020603050405020304" pitchFamily="18" charset="0"/>
              </a:rPr>
              <a:t>".</a:t>
            </a:r>
          </a:p>
          <a:p>
            <a:pPr lvl="0"/>
            <a:r>
              <a:rPr lang="ru-RU" sz="1100" dirty="0" err="1">
                <a:latin typeface="Times New Roman" panose="02020603050405020304" pitchFamily="18" charset="0"/>
                <a:cs typeface="Times New Roman" panose="02020603050405020304" pitchFamily="18" charset="0"/>
              </a:rPr>
              <a:t>Газман</a:t>
            </a:r>
            <a:r>
              <a:rPr lang="ru-RU" sz="1100" dirty="0">
                <a:latin typeface="Times New Roman" panose="02020603050405020304" pitchFamily="18" charset="0"/>
                <a:cs typeface="Times New Roman" panose="02020603050405020304" pitchFamily="18" charset="0"/>
              </a:rPr>
              <a:t> О.С. « Педагогика свободы? Педагогика необходимости?» Учительская газета,1997г., 13 </a:t>
            </a:r>
            <a:r>
              <a:rPr lang="ru-RU" sz="1100" dirty="0" smtClean="0">
                <a:latin typeface="Times New Roman" panose="02020603050405020304" pitchFamily="18" charset="0"/>
                <a:cs typeface="Times New Roman" panose="02020603050405020304" pitchFamily="18" charset="0"/>
              </a:rPr>
              <a:t>мая.</a:t>
            </a:r>
          </a:p>
          <a:p>
            <a:pPr lvl="0"/>
            <a:r>
              <a:rPr lang="ru-RU" sz="1100" dirty="0" smtClean="0">
                <a:latin typeface="Times New Roman" panose="02020603050405020304" pitchFamily="18" charset="0"/>
                <a:cs typeface="Times New Roman" panose="02020603050405020304" pitchFamily="18" charset="0"/>
              </a:rPr>
              <a:t>Лосева </a:t>
            </a:r>
            <a:r>
              <a:rPr lang="ru-RU" sz="1100" dirty="0">
                <a:latin typeface="Times New Roman" panose="02020603050405020304" pitchFamily="18" charset="0"/>
                <a:cs typeface="Times New Roman" panose="02020603050405020304" pitchFamily="18" charset="0"/>
              </a:rPr>
              <a:t>А.А. «Работа практического психолога с одаренными детьми подросткового возраста». Журнал практического психолога, 1998г. № </a:t>
            </a:r>
            <a:r>
              <a:rPr lang="ru-RU" sz="1100" dirty="0" smtClean="0">
                <a:latin typeface="Times New Roman" panose="02020603050405020304" pitchFamily="18" charset="0"/>
                <a:cs typeface="Times New Roman" panose="02020603050405020304" pitchFamily="18" charset="0"/>
              </a:rPr>
              <a:t>3.</a:t>
            </a:r>
            <a:endParaRPr lang="ru-RU" sz="1100" dirty="0">
              <a:latin typeface="Times New Roman" panose="02020603050405020304" pitchFamily="18" charset="0"/>
              <a:cs typeface="Times New Roman" panose="02020603050405020304" pitchFamily="18" charset="0"/>
            </a:endParaRPr>
          </a:p>
          <a:p>
            <a:pPr lvl="0"/>
            <a:r>
              <a:rPr lang="ru-RU" sz="1100" dirty="0" smtClean="0">
                <a:latin typeface="Times New Roman" panose="02020603050405020304" pitchFamily="18" charset="0"/>
                <a:cs typeface="Times New Roman" panose="02020603050405020304" pitchFamily="18" charset="0"/>
              </a:rPr>
              <a:t>Рубинштейн </a:t>
            </a:r>
            <a:r>
              <a:rPr lang="ru-RU" sz="1100" dirty="0">
                <a:latin typeface="Times New Roman" panose="02020603050405020304" pitchFamily="18" charset="0"/>
                <a:cs typeface="Times New Roman" panose="02020603050405020304" pitchFamily="18" charset="0"/>
              </a:rPr>
              <a:t>С.Л. «Основы общей психологии», Москва,1999 </a:t>
            </a:r>
            <a:r>
              <a:rPr lang="ru-RU" sz="1100" dirty="0" smtClean="0">
                <a:latin typeface="Times New Roman" panose="02020603050405020304" pitchFamily="18" charset="0"/>
                <a:cs typeface="Times New Roman" panose="02020603050405020304" pitchFamily="18" charset="0"/>
              </a:rPr>
              <a:t>г.</a:t>
            </a:r>
            <a:endParaRPr lang="ru-RU" sz="1100" dirty="0">
              <a:latin typeface="Times New Roman" panose="02020603050405020304" pitchFamily="18" charset="0"/>
              <a:cs typeface="Times New Roman" panose="02020603050405020304" pitchFamily="18" charset="0"/>
            </a:endParaRPr>
          </a:p>
          <a:p>
            <a:pPr lvl="0"/>
            <a:r>
              <a:rPr lang="ru-RU" sz="1100" dirty="0" smtClean="0">
                <a:latin typeface="Times New Roman" panose="02020603050405020304" pitchFamily="18" charset="0"/>
                <a:cs typeface="Times New Roman" panose="02020603050405020304" pitchFamily="18" charset="0"/>
              </a:rPr>
              <a:t>Матюшкин </a:t>
            </a:r>
            <a:r>
              <a:rPr lang="ru-RU" sz="1100" dirty="0">
                <a:latin typeface="Times New Roman" panose="02020603050405020304" pitchFamily="18" charset="0"/>
                <a:cs typeface="Times New Roman" panose="02020603050405020304" pitchFamily="18" charset="0"/>
              </a:rPr>
              <a:t>А.М. «Концепция творческой одаренности. Вопросы психологии»,1989г. № </a:t>
            </a:r>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a:p>
            <a:pPr lvl="0"/>
            <a:r>
              <a:rPr lang="ru-RU" sz="1100" dirty="0" err="1" smtClean="0">
                <a:latin typeface="Times New Roman" panose="02020603050405020304" pitchFamily="18" charset="0"/>
                <a:cs typeface="Times New Roman" panose="02020603050405020304" pitchFamily="18" charset="0"/>
              </a:rPr>
              <a:t>Еремкин</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А.И. «Школа одаренности. Тайна рождения гениев». Москва, ООО «АиФ </a:t>
            </a:r>
            <a:r>
              <a:rPr lang="ru-RU" sz="1100" dirty="0" err="1">
                <a:latin typeface="Times New Roman" panose="02020603050405020304" pitchFamily="18" charset="0"/>
                <a:cs typeface="Times New Roman" panose="02020603050405020304" pitchFamily="18" charset="0"/>
              </a:rPr>
              <a:t>Принт</a:t>
            </a:r>
            <a:r>
              <a:rPr lang="ru-RU" sz="1100" dirty="0">
                <a:latin typeface="Times New Roman" panose="02020603050405020304" pitchFamily="18" charset="0"/>
                <a:cs typeface="Times New Roman" panose="02020603050405020304" pitchFamily="18" charset="0"/>
              </a:rPr>
              <a:t>» , </a:t>
            </a:r>
            <a:r>
              <a:rPr lang="ru-RU" sz="1100" dirty="0" smtClean="0">
                <a:latin typeface="Times New Roman" panose="02020603050405020304" pitchFamily="18" charset="0"/>
                <a:cs typeface="Times New Roman" panose="02020603050405020304" pitchFamily="18" charset="0"/>
              </a:rPr>
              <a:t>2003г</a:t>
            </a:r>
            <a:endParaRPr lang="ru-RU" sz="1100" dirty="0">
              <a:latin typeface="Times New Roman" panose="02020603050405020304" pitchFamily="18" charset="0"/>
              <a:cs typeface="Times New Roman" panose="02020603050405020304" pitchFamily="18" charset="0"/>
            </a:endParaRPr>
          </a:p>
          <a:p>
            <a:pPr lvl="0"/>
            <a:r>
              <a:rPr lang="ru-RU" sz="1100" dirty="0" smtClean="0">
                <a:latin typeface="Times New Roman" panose="02020603050405020304" pitchFamily="18" charset="0"/>
                <a:cs typeface="Times New Roman" panose="02020603050405020304" pitchFamily="18" charset="0"/>
              </a:rPr>
              <a:t>Журнал </a:t>
            </a:r>
            <a:r>
              <a:rPr lang="ru-RU" sz="1100" dirty="0">
                <a:latin typeface="Times New Roman" panose="02020603050405020304" pitchFamily="18" charset="0"/>
                <a:cs typeface="Times New Roman" panose="02020603050405020304" pitchFamily="18" charset="0"/>
              </a:rPr>
              <a:t>« Завуч школы», № 5, 2006г. </a:t>
            </a:r>
            <a:endParaRPr lang="ru-RU" sz="1100" dirty="0" smtClean="0">
              <a:latin typeface="Times New Roman" panose="02020603050405020304" pitchFamily="18" charset="0"/>
              <a:cs typeface="Times New Roman" panose="02020603050405020304" pitchFamily="18" charset="0"/>
            </a:endParaRPr>
          </a:p>
          <a:p>
            <a:pPr lvl="0"/>
            <a:r>
              <a:rPr lang="ru-RU" sz="1100" dirty="0" smtClean="0">
                <a:latin typeface="Times New Roman" panose="02020603050405020304" pitchFamily="18" charset="0"/>
                <a:cs typeface="Times New Roman" panose="02020603050405020304" pitchFamily="18" charset="0"/>
              </a:rPr>
              <a:t>Журнал </a:t>
            </a:r>
            <a:r>
              <a:rPr lang="ru-RU" sz="1100" dirty="0">
                <a:latin typeface="Times New Roman" panose="02020603050405020304" pitchFamily="18" charset="0"/>
                <a:cs typeface="Times New Roman" panose="02020603050405020304" pitchFamily="18" charset="0"/>
              </a:rPr>
              <a:t>« Начальная школа» № 3,1997г. 8. Белова Е. “Одаренные дети”. Ж. “Дошкольное воспитание”. № 4. 1991, с. 69–75 </a:t>
            </a:r>
          </a:p>
          <a:p>
            <a:pPr lvl="0"/>
            <a:r>
              <a:rPr lang="ru-RU" sz="1100" dirty="0" err="1" smtClean="0">
                <a:latin typeface="Times New Roman" panose="02020603050405020304" pitchFamily="18" charset="0"/>
                <a:cs typeface="Times New Roman" panose="02020603050405020304" pitchFamily="18" charset="0"/>
              </a:rPr>
              <a:t>Бурменская</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Г.В., Слуцкой В.М. “Одаренные дети”. М., Прогресс, </a:t>
            </a:r>
            <a:r>
              <a:rPr lang="ru-RU" sz="1100" dirty="0" smtClean="0">
                <a:latin typeface="Times New Roman" panose="02020603050405020304" pitchFamily="18" charset="0"/>
                <a:cs typeface="Times New Roman" panose="02020603050405020304" pitchFamily="18" charset="0"/>
              </a:rPr>
              <a:t>1991.</a:t>
            </a:r>
            <a:endParaRPr lang="ru-RU" sz="1100" dirty="0">
              <a:latin typeface="Times New Roman" panose="02020603050405020304" pitchFamily="18" charset="0"/>
              <a:cs typeface="Times New Roman" panose="02020603050405020304" pitchFamily="18" charset="0"/>
            </a:endParaRPr>
          </a:p>
          <a:p>
            <a:pPr lvl="0"/>
            <a:r>
              <a:rPr lang="ru-RU" sz="1100" dirty="0" smtClean="0">
                <a:latin typeface="Times New Roman" panose="02020603050405020304" pitchFamily="18" charset="0"/>
                <a:cs typeface="Times New Roman" panose="02020603050405020304" pitchFamily="18" charset="0"/>
              </a:rPr>
              <a:t>Выготский </a:t>
            </a:r>
            <a:r>
              <a:rPr lang="ru-RU" sz="1100" dirty="0">
                <a:latin typeface="Times New Roman" panose="02020603050405020304" pitchFamily="18" charset="0"/>
                <a:cs typeface="Times New Roman" panose="02020603050405020304" pitchFamily="18" charset="0"/>
              </a:rPr>
              <a:t>Л.С. «Воображение и творчество в детском возрасте. Психологический очерк». Кн. Для учителя. М., Просвещение, </a:t>
            </a:r>
            <a:r>
              <a:rPr lang="ru-RU" sz="1100" dirty="0" smtClean="0">
                <a:latin typeface="Times New Roman" panose="02020603050405020304" pitchFamily="18" charset="0"/>
                <a:cs typeface="Times New Roman" panose="02020603050405020304" pitchFamily="18" charset="0"/>
              </a:rPr>
              <a:t>1991.</a:t>
            </a:r>
            <a:endParaRPr lang="ru-RU" sz="1100" dirty="0">
              <a:latin typeface="Times New Roman" panose="02020603050405020304" pitchFamily="18" charset="0"/>
              <a:cs typeface="Times New Roman" panose="02020603050405020304" pitchFamily="18" charset="0"/>
            </a:endParaRPr>
          </a:p>
          <a:p>
            <a:pPr lvl="0"/>
            <a:r>
              <a:rPr lang="ru-RU" sz="1100" dirty="0" err="1" smtClean="0">
                <a:latin typeface="Times New Roman" panose="02020603050405020304" pitchFamily="18" charset="0"/>
                <a:cs typeface="Times New Roman" panose="02020603050405020304" pitchFamily="18" charset="0"/>
              </a:rPr>
              <a:t>Гильбух</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Ю.З. «Внимание, одаренные дети». М., Знание, </a:t>
            </a:r>
            <a:r>
              <a:rPr lang="ru-RU" sz="1100" dirty="0" smtClean="0">
                <a:latin typeface="Times New Roman" panose="02020603050405020304" pitchFamily="18" charset="0"/>
                <a:cs typeface="Times New Roman" panose="02020603050405020304" pitchFamily="18" charset="0"/>
              </a:rPr>
              <a:t>1991.</a:t>
            </a:r>
            <a:endParaRPr lang="ru-RU" sz="1100" dirty="0">
              <a:latin typeface="Times New Roman" panose="02020603050405020304" pitchFamily="18" charset="0"/>
              <a:cs typeface="Times New Roman" panose="02020603050405020304" pitchFamily="18" charset="0"/>
            </a:endParaRPr>
          </a:p>
          <a:p>
            <a:pPr lvl="0"/>
            <a:r>
              <a:rPr lang="ru-RU" sz="1100" dirty="0" err="1" smtClean="0">
                <a:latin typeface="Times New Roman" panose="02020603050405020304" pitchFamily="18" charset="0"/>
                <a:cs typeface="Times New Roman" panose="02020603050405020304" pitchFamily="18" charset="0"/>
              </a:rPr>
              <a:t>Дереклеева</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Н.И. «Новые родительские собрания». М.: ВАКО, 2006. </a:t>
            </a:r>
            <a:r>
              <a:rPr lang="ru-RU" sz="1100" dirty="0" smtClean="0">
                <a:latin typeface="Times New Roman" panose="02020603050405020304" pitchFamily="18" charset="0"/>
                <a:cs typeface="Times New Roman" panose="02020603050405020304" pitchFamily="18" charset="0"/>
              </a:rPr>
              <a:t>с.101.</a:t>
            </a:r>
            <a:endParaRPr lang="ru-RU" sz="1100" dirty="0">
              <a:latin typeface="Times New Roman" panose="02020603050405020304" pitchFamily="18" charset="0"/>
              <a:cs typeface="Times New Roman" panose="02020603050405020304" pitchFamily="18" charset="0"/>
            </a:endParaRPr>
          </a:p>
          <a:p>
            <a:pPr lvl="0"/>
            <a:r>
              <a:rPr lang="ru-RU" sz="1100" dirty="0" err="1" smtClean="0">
                <a:latin typeface="Times New Roman" panose="02020603050405020304" pitchFamily="18" charset="0"/>
                <a:cs typeface="Times New Roman" panose="02020603050405020304" pitchFamily="18" charset="0"/>
              </a:rPr>
              <a:t>Лейтес</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Н. “Легко ли быть одаренным?”. Ж. “Семья и школа”. № 6. </a:t>
            </a:r>
            <a:r>
              <a:rPr lang="ru-RU" sz="1100" dirty="0" smtClean="0">
                <a:latin typeface="Times New Roman" panose="02020603050405020304" pitchFamily="18" charset="0"/>
                <a:cs typeface="Times New Roman" panose="02020603050405020304" pitchFamily="18" charset="0"/>
              </a:rPr>
              <a:t>1990.</a:t>
            </a:r>
            <a:endParaRPr lang="ru-RU" sz="1100" dirty="0">
              <a:latin typeface="Times New Roman" panose="02020603050405020304" pitchFamily="18" charset="0"/>
              <a:cs typeface="Times New Roman" panose="02020603050405020304" pitchFamily="18" charset="0"/>
            </a:endParaRPr>
          </a:p>
          <a:p>
            <a:pPr lvl="0"/>
            <a:r>
              <a:rPr lang="ru-RU" sz="1100" dirty="0" smtClean="0">
                <a:latin typeface="Times New Roman" panose="02020603050405020304" pitchFamily="18" charset="0"/>
                <a:cs typeface="Times New Roman" panose="02020603050405020304" pitchFamily="18" charset="0"/>
              </a:rPr>
              <a:t>Мартынов </a:t>
            </a:r>
            <a:r>
              <a:rPr lang="ru-RU" sz="1100" dirty="0">
                <a:latin typeface="Times New Roman" panose="02020603050405020304" pitchFamily="18" charset="0"/>
                <a:cs typeface="Times New Roman" panose="02020603050405020304" pitchFamily="18" charset="0"/>
              </a:rPr>
              <a:t>С. “Хочу, чтобы мой ребенок был вундеркиндом”. Ж. “Дошкольное воспитание”. № 8. 1994, с. 77–80. </a:t>
            </a:r>
          </a:p>
          <a:p>
            <a:pPr lvl="0"/>
            <a:r>
              <a:rPr lang="ru-RU" sz="1100" dirty="0" err="1" smtClean="0">
                <a:latin typeface="Times New Roman" panose="02020603050405020304" pitchFamily="18" charset="0"/>
                <a:cs typeface="Times New Roman" panose="02020603050405020304" pitchFamily="18" charset="0"/>
              </a:rPr>
              <a:t>Линдеберг</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Ф. ОФП М., «Физкультура и спорт», 2000 г.</a:t>
            </a:r>
          </a:p>
          <a:p>
            <a:pPr lvl="0"/>
            <a:r>
              <a:rPr lang="ru-RU" sz="1100" dirty="0">
                <a:latin typeface="Times New Roman" panose="02020603050405020304" pitchFamily="18" charset="0"/>
                <a:cs typeface="Times New Roman" panose="02020603050405020304" pitchFamily="18" charset="0"/>
              </a:rPr>
              <a:t>Учебник. В. И .Лях , </a:t>
            </a:r>
            <a:r>
              <a:rPr lang="ru-RU" sz="1100" dirty="0" err="1">
                <a:latin typeface="Times New Roman" panose="02020603050405020304" pitchFamily="18" charset="0"/>
                <a:cs typeface="Times New Roman" panose="02020603050405020304" pitchFamily="18" charset="0"/>
              </a:rPr>
              <a:t>Виленский</a:t>
            </a:r>
            <a:r>
              <a:rPr lang="ru-RU" sz="1100" dirty="0">
                <a:latin typeface="Times New Roman" panose="02020603050405020304" pitchFamily="18" charset="0"/>
                <a:cs typeface="Times New Roman" panose="02020603050405020304" pitchFamily="18" charset="0"/>
              </a:rPr>
              <a:t> 1- 11 класс 2002г.</a:t>
            </a:r>
          </a:p>
          <a:p>
            <a:pPr lvl="0"/>
            <a:r>
              <a:rPr lang="ru-RU" sz="1100" dirty="0">
                <a:latin typeface="Times New Roman" panose="02020603050405020304" pitchFamily="18" charset="0"/>
                <a:cs typeface="Times New Roman" panose="02020603050405020304" pitchFamily="18" charset="0"/>
              </a:rPr>
              <a:t>Масленников И.Б. </a:t>
            </a:r>
            <a:r>
              <a:rPr lang="ru-RU" sz="1100" dirty="0" err="1">
                <a:latin typeface="Times New Roman" panose="02020603050405020304" pitchFamily="18" charset="0"/>
                <a:cs typeface="Times New Roman" panose="02020603050405020304" pitchFamily="18" charset="0"/>
              </a:rPr>
              <a:t>Капланский</a:t>
            </a:r>
            <a:r>
              <a:rPr lang="ru-RU" sz="1100" dirty="0">
                <a:latin typeface="Times New Roman" panose="02020603050405020304" pitchFamily="18" charset="0"/>
                <a:cs typeface="Times New Roman" panose="02020603050405020304" pitchFamily="18" charset="0"/>
              </a:rPr>
              <a:t> В.Е. ОФП   Физкультура и спорт -2002г</a:t>
            </a:r>
            <a:r>
              <a:rPr lang="ru-RU" sz="1100" dirty="0" smtClean="0">
                <a:latin typeface="Times New Roman" panose="02020603050405020304" pitchFamily="18" charset="0"/>
                <a:cs typeface="Times New Roman" panose="02020603050405020304" pitchFamily="18" charset="0"/>
              </a:rPr>
              <a:t>.</a:t>
            </a:r>
          </a:p>
          <a:p>
            <a:r>
              <a:rPr lang="ru-RU" sz="1100" dirty="0" smtClean="0">
                <a:latin typeface="Times New Roman" panose="02020603050405020304" pitchFamily="18" charset="0"/>
                <a:cs typeface="Times New Roman" panose="02020603050405020304" pitchFamily="18" charset="0"/>
              </a:rPr>
              <a:t>Рабочая </a:t>
            </a:r>
            <a:r>
              <a:rPr lang="ru-RU" sz="1100" dirty="0">
                <a:latin typeface="Times New Roman" panose="02020603050405020304" pitchFamily="18" charset="0"/>
                <a:cs typeface="Times New Roman" panose="02020603050405020304" pitchFamily="18" charset="0"/>
              </a:rPr>
              <a:t>концепция одаренности.2-е издание Интернет (электронный ресурс) Режим доступа htt6\\</a:t>
            </a:r>
            <a:r>
              <a:rPr lang="ru-RU" sz="1100" dirty="0" smtClean="0">
                <a:latin typeface="Times New Roman" panose="02020603050405020304" pitchFamily="18" charset="0"/>
                <a:cs typeface="Times New Roman" panose="02020603050405020304" pitchFamily="18" charset="0"/>
              </a:rPr>
              <a:t>www.den-za-dnem.ru\page.php?article=85</a:t>
            </a:r>
          </a:p>
          <a:p>
            <a:r>
              <a:rPr lang="ru-RU" sz="1100" u="sng" dirty="0">
                <a:latin typeface="Times New Roman" panose="02020603050405020304" pitchFamily="18" charset="0"/>
                <a:cs typeface="Times New Roman" panose="02020603050405020304" pitchFamily="18" charset="0"/>
                <a:hlinkClick r:id="rId2"/>
              </a:rPr>
              <a:t>http://schooldal.wordpress.com</a:t>
            </a:r>
            <a:endParaRPr lang="ru-RU" sz="1100" dirty="0">
              <a:latin typeface="Times New Roman" panose="02020603050405020304" pitchFamily="18" charset="0"/>
              <a:cs typeface="Times New Roman" panose="02020603050405020304" pitchFamily="18" charset="0"/>
            </a:endParaRPr>
          </a:p>
          <a:p>
            <a:r>
              <a:rPr lang="ru-RU" sz="1100" u="sng" dirty="0" smtClean="0">
                <a:latin typeface="Times New Roman" panose="02020603050405020304" pitchFamily="18" charset="0"/>
                <a:cs typeface="Times New Roman" panose="02020603050405020304" pitchFamily="18" charset="0"/>
                <a:hlinkClick r:id="rId3"/>
              </a:rPr>
              <a:t>http</a:t>
            </a:r>
            <a:r>
              <a:rPr lang="ru-RU" sz="1100" u="sng" dirty="0">
                <a:latin typeface="Times New Roman" panose="02020603050405020304" pitchFamily="18" charset="0"/>
                <a:cs typeface="Times New Roman" panose="02020603050405020304" pitchFamily="18" charset="0"/>
                <a:hlinkClick r:id="rId3"/>
              </a:rPr>
              <a:t>://www.openclass.ru</a:t>
            </a:r>
            <a:endParaRPr lang="ru-RU" sz="1100" dirty="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Пахомова </a:t>
            </a:r>
            <a:r>
              <a:rPr lang="ru-RU" sz="1100" dirty="0">
                <a:latin typeface="Times New Roman" panose="02020603050405020304" pitchFamily="18" charset="0"/>
                <a:cs typeface="Times New Roman" panose="02020603050405020304" pitchFamily="18" charset="0"/>
              </a:rPr>
              <a:t>Н.Ю. Метод учебного проекта в образовательном учреждении. Пособие для учителей и студентов педагогических вузов. М. АРКТИ 2003г</a:t>
            </a:r>
            <a:r>
              <a:rPr lang="ru-RU" sz="1100" dirty="0" smtClean="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 </a:t>
            </a:r>
          </a:p>
          <a:p>
            <a:endParaRPr lang="ru-RU" sz="1000" dirty="0">
              <a:latin typeface="Times New Roman" panose="02020603050405020304" pitchFamily="18" charset="0"/>
              <a:cs typeface="Times New Roman" panose="02020603050405020304" pitchFamily="18" charset="0"/>
            </a:endParaRPr>
          </a:p>
          <a:p>
            <a:pPr lvl="0"/>
            <a:endParaRPr lang="ru-RU" sz="1000" dirty="0">
              <a:latin typeface="Times New Roman" panose="02020603050405020304" pitchFamily="18" charset="0"/>
              <a:cs typeface="Times New Roman" panose="02020603050405020304" pitchFamily="18" charset="0"/>
            </a:endParaRPr>
          </a:p>
          <a:p>
            <a:endParaRPr lang="ru-RU" sz="1000" dirty="0">
              <a:latin typeface="Times New Roman" panose="02020603050405020304" pitchFamily="18" charset="0"/>
              <a:cs typeface="Times New Roman" panose="02020603050405020304" pitchFamily="18" charset="0"/>
            </a:endParaRPr>
          </a:p>
        </p:txBody>
      </p:sp>
      <p:sp>
        <p:nvSpPr>
          <p:cNvPr id="4" name="Заголовок 2"/>
          <p:cNvSpPr txBox="1">
            <a:spLocks noGrp="1"/>
          </p:cNvSpPr>
          <p:nvPr>
            <p:ph type="title"/>
          </p:nvPr>
        </p:nvSpPr>
        <p:spPr>
          <a:xfrm>
            <a:off x="467544" y="0"/>
            <a:ext cx="8229600" cy="70609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dirty="0" smtClean="0">
                <a:solidFill>
                  <a:srgbClr val="00B0F0"/>
                </a:solidFill>
                <a:effectLst/>
                <a:latin typeface="Times New Roman" pitchFamily="18" charset="0"/>
                <a:cs typeface="Times New Roman" pitchFamily="18" charset="0"/>
              </a:rPr>
              <a:t>ОДАРЁННЫЕ ДЕТИ</a:t>
            </a:r>
            <a:endParaRPr lang="ru-RU" sz="1600" dirty="0"/>
          </a:p>
        </p:txBody>
      </p:sp>
    </p:spTree>
    <p:extLst>
      <p:ext uri="{BB962C8B-B14F-4D97-AF65-F5344CB8AC3E}">
        <p14:creationId xmlns:p14="http://schemas.microsoft.com/office/powerpoint/2010/main" val="305297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980728"/>
            <a:ext cx="8229600" cy="4968552"/>
          </a:xfrm>
        </p:spPr>
        <p:txBody>
          <a:bodyPr>
            <a:normAutofit/>
          </a:bodyPr>
          <a:lstStyle/>
          <a:p>
            <a:pPr marL="109728" indent="0">
              <a:buNone/>
            </a:pPr>
            <a:r>
              <a:rPr lang="ru-RU" sz="1600" b="1" i="1" dirty="0">
                <a:latin typeface="Times New Roman" panose="02020603050405020304" pitchFamily="18" charset="0"/>
                <a:cs typeface="Times New Roman" panose="02020603050405020304" pitchFamily="18" charset="0"/>
              </a:rPr>
              <a:t>Одаренный ребенок </a:t>
            </a:r>
            <a:r>
              <a:rPr lang="ru-RU" sz="1600" dirty="0"/>
              <a:t>— </a:t>
            </a:r>
            <a:r>
              <a:rPr lang="ru-RU" sz="1600" dirty="0">
                <a:latin typeface="Times New Roman" panose="02020603050405020304" pitchFamily="18" charset="0"/>
                <a:cs typeface="Times New Roman" panose="02020603050405020304" pitchFamily="18" charset="0"/>
              </a:rPr>
              <a:t>это ребенок, который выделяется яркими, очевидными, иногда выдающимися достижениями (или имеет внутренние предпосылки для таких достижений) в той или иной деятельности</a:t>
            </a:r>
            <a:r>
              <a:rPr lang="ru-RU" sz="1600" dirty="0"/>
              <a:t>.</a:t>
            </a:r>
          </a:p>
          <a:p>
            <a:pPr marL="109728" indent="0">
              <a:buNone/>
            </a:pPr>
            <a:endParaRPr lang="ru-RU" dirty="0"/>
          </a:p>
        </p:txBody>
      </p:sp>
      <p:sp>
        <p:nvSpPr>
          <p:cNvPr id="3" name="Заголовок 2"/>
          <p:cNvSpPr>
            <a:spLocks noGrp="1"/>
          </p:cNvSpPr>
          <p:nvPr>
            <p:ph type="title"/>
          </p:nvPr>
        </p:nvSpPr>
        <p:spPr>
          <a:xfrm>
            <a:off x="457200" y="274638"/>
            <a:ext cx="8229600" cy="418058"/>
          </a:xfrm>
        </p:spPr>
        <p:txBody>
          <a:bodyPr>
            <a:normAutofit/>
          </a:bodyPr>
          <a:lstStyle/>
          <a:p>
            <a:pPr algn="ctr"/>
            <a:r>
              <a:rPr lang="ru-RU" sz="1600" dirty="0" smtClean="0">
                <a:solidFill>
                  <a:srgbClr val="00B0F0"/>
                </a:solidFill>
                <a:effectLst/>
                <a:latin typeface="Times New Roman" pitchFamily="18" charset="0"/>
                <a:cs typeface="Times New Roman" pitchFamily="18" charset="0"/>
              </a:rPr>
              <a:t>ОДАРЁННЫЕ ДЕТИ</a:t>
            </a:r>
            <a:endParaRPr lang="ru-RU" sz="1600" dirty="0">
              <a:solidFill>
                <a:srgbClr val="00B0F0"/>
              </a:solidFill>
              <a:effectLst/>
              <a:latin typeface="Times New Roman" pitchFamily="18" charset="0"/>
              <a:cs typeface="Times New Roman" pitchFamily="18" charset="0"/>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181" y="2262763"/>
            <a:ext cx="2076243" cy="224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11560" y="4306743"/>
            <a:ext cx="4572000" cy="1323439"/>
          </a:xfrm>
          <a:prstGeom prst="rect">
            <a:avLst/>
          </a:prstGeom>
        </p:spPr>
        <p:txBody>
          <a:bodyPr>
            <a:spAutoFit/>
          </a:bodyPr>
          <a:lstStyle/>
          <a:p>
            <a:pPr algn="just"/>
            <a:r>
              <a:rPr lang="ru-RU" sz="1600" dirty="0" smtClean="0">
                <a:latin typeface="Times New Roman" panose="02020603050405020304" pitchFamily="18" charset="0"/>
                <a:cs typeface="Times New Roman" panose="02020603050405020304" pitchFamily="18" charset="0"/>
              </a:rPr>
              <a:t>Идентифицировать </a:t>
            </a:r>
            <a:r>
              <a:rPr lang="ru-RU" sz="1600" dirty="0">
                <a:latin typeface="Times New Roman" panose="02020603050405020304" pitchFamily="18" charset="0"/>
                <a:cs typeface="Times New Roman" panose="02020603050405020304" pitchFamily="18" charset="0"/>
              </a:rPr>
              <a:t>ребенка как одаренного либо как ординарного на раннем этапе означает искусственно вмешаться в его судьбу, заранее предопределяя субъективные ожидания — как его самого, так и родителей.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692696"/>
            <a:ext cx="8352928" cy="5256584"/>
          </a:xfrm>
        </p:spPr>
        <p:txBody>
          <a:bodyPr>
            <a:normAutofit fontScale="25000" lnSpcReduction="20000"/>
          </a:bodyPr>
          <a:lstStyle/>
          <a:p>
            <a:pPr marL="109728" indent="0">
              <a:buNone/>
            </a:pPr>
            <a:r>
              <a:rPr lang="ru-RU" sz="6400" dirty="0">
                <a:latin typeface="Times New Roman" panose="02020603050405020304" pitchFamily="18" charset="0"/>
                <a:cs typeface="Times New Roman" panose="02020603050405020304" pitchFamily="18" charset="0"/>
              </a:rPr>
              <a:t>Психологическая наука предлагает использовать семь базовых принципов выявления и сопровождения одаренных </a:t>
            </a:r>
            <a:r>
              <a:rPr lang="ru-RU" sz="6400" dirty="0" smtClean="0">
                <a:latin typeface="Times New Roman" panose="02020603050405020304" pitchFamily="18" charset="0"/>
                <a:cs typeface="Times New Roman" panose="02020603050405020304" pitchFamily="18" charset="0"/>
              </a:rPr>
              <a:t>детей:</a:t>
            </a:r>
            <a:endParaRPr lang="ru-RU" sz="6400" dirty="0">
              <a:latin typeface="Times New Roman" panose="02020603050405020304" pitchFamily="18" charset="0"/>
              <a:cs typeface="Times New Roman" panose="02020603050405020304" pitchFamily="18" charset="0"/>
            </a:endParaRPr>
          </a:p>
          <a:p>
            <a:pPr marL="109728" indent="0">
              <a:buNone/>
            </a:pPr>
            <a:r>
              <a:rPr lang="ru-RU" sz="6400" b="1" dirty="0">
                <a:latin typeface="Times New Roman" panose="02020603050405020304" pitchFamily="18" charset="0"/>
                <a:cs typeface="Times New Roman" panose="02020603050405020304" pitchFamily="18" charset="0"/>
              </a:rPr>
              <a:t>Первый принцип. </a:t>
            </a:r>
            <a:r>
              <a:rPr lang="ru-RU" sz="6400" dirty="0">
                <a:latin typeface="Times New Roman" panose="02020603050405020304" pitchFamily="18" charset="0"/>
                <a:cs typeface="Times New Roman" panose="02020603050405020304" pitchFamily="18" charset="0"/>
              </a:rPr>
              <a:t>Характер оценки разных сторон поведения и деятельности ребенка должен быть комплексным. Это позволило бы использовать различные источники информации и охватывать как можно более широкий спектр его способностей. Необходимо задействовать при этом множество разнообразных методов и технологий:</a:t>
            </a:r>
          </a:p>
          <a:p>
            <a:pPr lvl="0"/>
            <a:r>
              <a:rPr lang="ru-RU" sz="6400" dirty="0">
                <a:latin typeface="Times New Roman" panose="02020603050405020304" pitchFamily="18" charset="0"/>
                <a:cs typeface="Times New Roman" panose="02020603050405020304" pitchFamily="18" charset="0"/>
              </a:rPr>
              <a:t>различные варианты метода наблюдения за детьми;</a:t>
            </a:r>
          </a:p>
          <a:p>
            <a:pPr lvl="0"/>
            <a:r>
              <a:rPr lang="ru-RU" sz="6400" dirty="0">
                <a:latin typeface="Times New Roman" panose="02020603050405020304" pitchFamily="18" charset="0"/>
                <a:cs typeface="Times New Roman" panose="02020603050405020304" pitchFamily="18" charset="0"/>
              </a:rPr>
              <a:t>специальные психодиагностические тренинги;</a:t>
            </a:r>
          </a:p>
          <a:p>
            <a:pPr lvl="0"/>
            <a:r>
              <a:rPr lang="ru-RU" sz="6400" dirty="0">
                <a:latin typeface="Times New Roman" panose="02020603050405020304" pitchFamily="18" charset="0"/>
                <a:cs typeface="Times New Roman" panose="02020603050405020304" pitchFamily="18" charset="0"/>
              </a:rPr>
              <a:t>проведение пробных уроков по специальным программам, включение детей в специальные игровые и предметно-ориентированные занятия;</a:t>
            </a:r>
          </a:p>
          <a:p>
            <a:pPr lvl="0"/>
            <a:r>
              <a:rPr lang="ru-RU" sz="6400" dirty="0">
                <a:latin typeface="Times New Roman" panose="02020603050405020304" pitchFamily="18" charset="0"/>
                <a:cs typeface="Times New Roman" panose="02020603050405020304" pitchFamily="18" charset="0"/>
              </a:rPr>
              <a:t>организация различных интеллектуальных игр, предметных олимпиад, научных конференций, спортивных соревнований, творческих конкурсов, фестивалей и т. п.;</a:t>
            </a:r>
          </a:p>
          <a:p>
            <a:pPr lvl="0"/>
            <a:r>
              <a:rPr lang="ru-RU" sz="6400" dirty="0">
                <a:latin typeface="Times New Roman" panose="02020603050405020304" pitchFamily="18" charset="0"/>
                <a:cs typeface="Times New Roman" panose="02020603050405020304" pitchFamily="18" charset="0"/>
              </a:rPr>
              <a:t>экспертное оценивание поведения детей учителями, родителями, воспитателями;</a:t>
            </a:r>
          </a:p>
          <a:p>
            <a:pPr lvl="0"/>
            <a:r>
              <a:rPr lang="ru-RU" sz="6400" dirty="0">
                <a:latin typeface="Times New Roman" panose="02020603050405020304" pitchFamily="18" charset="0"/>
                <a:cs typeface="Times New Roman" panose="02020603050405020304" pitchFamily="18" charset="0"/>
              </a:rPr>
              <a:t>экспертное оценивание конкретных продуктов деятельности детей профессионалами;</a:t>
            </a:r>
          </a:p>
          <a:p>
            <a:pPr lvl="0"/>
            <a:r>
              <a:rPr lang="ru-RU" sz="6400" dirty="0">
                <a:latin typeface="Times New Roman" panose="02020603050405020304" pitchFamily="18" charset="0"/>
                <a:cs typeface="Times New Roman" panose="02020603050405020304" pitchFamily="18" charset="0"/>
              </a:rPr>
              <a:t>проведение психодиагностического исследования с использованием различных психометрических методик в зависимости от задачи анализа конкретного случая одаренности.</a:t>
            </a:r>
          </a:p>
          <a:p>
            <a:r>
              <a:rPr lang="ru-RU" sz="6400" dirty="0">
                <a:latin typeface="Times New Roman" panose="02020603050405020304" pitchFamily="18" charset="0"/>
                <a:cs typeface="Times New Roman" panose="02020603050405020304" pitchFamily="18" charset="0"/>
              </a:rPr>
              <a:t>Комплексный подход к выявлению детской одаренности тоже не гарантирует полной безошибочности. А </a:t>
            </a:r>
            <a:r>
              <a:rPr lang="ru-RU" sz="6400" u="sng" dirty="0">
                <a:latin typeface="Times New Roman" panose="02020603050405020304" pitchFamily="18" charset="0"/>
                <a:cs typeface="Times New Roman" panose="02020603050405020304" pitchFamily="18" charset="0"/>
                <a:hlinkClick r:id="rId2"/>
              </a:rPr>
              <a:t>навешивание ярлыков типа «одаренный» или «неодаренный»</a:t>
            </a:r>
            <a:r>
              <a:rPr lang="ru-RU" sz="6400" dirty="0">
                <a:latin typeface="Times New Roman" panose="02020603050405020304" pitchFamily="18" charset="0"/>
                <a:cs typeface="Times New Roman" panose="02020603050405020304" pitchFamily="18" charset="0"/>
              </a:rPr>
              <a:t> может стать весьма негативным фактором дальнейшего развития личности ребенка.</a:t>
            </a:r>
          </a:p>
          <a:p>
            <a:r>
              <a:rPr lang="ru-RU" sz="6400" dirty="0">
                <a:latin typeface="Times New Roman" panose="02020603050405020304" pitchFamily="18" charset="0"/>
                <a:cs typeface="Times New Roman" panose="02020603050405020304" pitchFamily="18" charset="0"/>
              </a:rPr>
              <a:t>Оценивание ребенка как одаренного не должно являться самоцелью, а служить лишь стимулом для его дальнейшего развития и продвижения. Выявление одаренных детей необходимо связывать исключительно с задачами их обучения и воспитания, с оказанием им психологической помощи и педагогической поддержки.</a:t>
            </a:r>
            <a:br>
              <a:rPr lang="ru-RU" sz="6400" dirty="0">
                <a:latin typeface="Times New Roman" panose="02020603050405020304" pitchFamily="18" charset="0"/>
                <a:cs typeface="Times New Roman" panose="02020603050405020304" pitchFamily="18" charset="0"/>
              </a:rPr>
            </a:br>
            <a:r>
              <a:rPr lang="ru-RU" sz="6400" dirty="0">
                <a:latin typeface="Times New Roman" panose="02020603050405020304" pitchFamily="18" charset="0"/>
                <a:cs typeface="Times New Roman" panose="02020603050405020304" pitchFamily="18" charset="0"/>
              </a:rPr>
              <a:t/>
            </a:r>
            <a:br>
              <a:rPr lang="ru-RU" sz="6400" dirty="0">
                <a:latin typeface="Times New Roman" panose="02020603050405020304" pitchFamily="18" charset="0"/>
                <a:cs typeface="Times New Roman" panose="02020603050405020304" pitchFamily="18" charset="0"/>
              </a:rPr>
            </a:br>
            <a:endParaRPr lang="ru-RU" dirty="0"/>
          </a:p>
        </p:txBody>
      </p:sp>
      <p:sp>
        <p:nvSpPr>
          <p:cNvPr id="3" name="Заголовок 2"/>
          <p:cNvSpPr>
            <a:spLocks noGrp="1"/>
          </p:cNvSpPr>
          <p:nvPr>
            <p:ph type="title"/>
          </p:nvPr>
        </p:nvSpPr>
        <p:spPr>
          <a:xfrm>
            <a:off x="457200" y="274638"/>
            <a:ext cx="8229600" cy="202034"/>
          </a:xfrm>
        </p:spPr>
        <p:txBody>
          <a:bodyPr>
            <a:normAutofit fontScale="90000"/>
          </a:bodyPr>
          <a:lstStyle/>
          <a:p>
            <a:pPr algn="ctr"/>
            <a:r>
              <a:rPr lang="ru-RU" sz="1600" dirty="0">
                <a:solidFill>
                  <a:srgbClr val="00B0F0"/>
                </a:solidFill>
                <a:effectLst/>
                <a:latin typeface="Times New Roman" pitchFamily="18" charset="0"/>
                <a:cs typeface="Times New Roman" pitchFamily="18" charset="0"/>
              </a:rPr>
              <a:t>ОДАРЁННЫЕ ДЕТИ</a:t>
            </a:r>
            <a:endParaRPr lang="ru-RU" sz="1600" dirty="0"/>
          </a:p>
        </p:txBody>
      </p:sp>
    </p:spTree>
    <p:extLst>
      <p:ext uri="{BB962C8B-B14F-4D97-AF65-F5344CB8AC3E}">
        <p14:creationId xmlns:p14="http://schemas.microsoft.com/office/powerpoint/2010/main" val="302752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sz="1600" b="1" dirty="0">
                <a:latin typeface="Times New Roman" panose="02020603050405020304" pitchFamily="18" charset="0"/>
                <a:cs typeface="Times New Roman" panose="02020603050405020304" pitchFamily="18" charset="0"/>
              </a:rPr>
              <a:t>Второй принцип</a:t>
            </a:r>
            <a:r>
              <a:rPr lang="ru-RU" sz="1600" dirty="0">
                <a:latin typeface="Times New Roman" panose="02020603050405020304" pitchFamily="18" charset="0"/>
                <a:cs typeface="Times New Roman" panose="02020603050405020304" pitchFamily="18" charset="0"/>
              </a:rPr>
              <a:t>. Обязательна длительность идентификации, что предполагает развернутое на несколько лет наблюдение за поведением данного ребенка в разных ситуациях: жизненных и учебных.</a:t>
            </a:r>
          </a:p>
        </p:txBody>
      </p:sp>
      <p:sp>
        <p:nvSpPr>
          <p:cNvPr id="5" name="Заголовок 2"/>
          <p:cNvSpPr>
            <a:spLocks noGrp="1"/>
          </p:cNvSpPr>
          <p:nvPr>
            <p:ph type="title"/>
          </p:nvPr>
        </p:nvSpPr>
        <p:spPr>
          <a:xfrm>
            <a:off x="457200" y="274638"/>
            <a:ext cx="8229600" cy="562074"/>
          </a:xfrm>
        </p:spPr>
        <p:txBody>
          <a:bodyPr>
            <a:normAutofit/>
          </a:bodyPr>
          <a:lstStyle/>
          <a:p>
            <a:pPr algn="ctr"/>
            <a:r>
              <a:rPr lang="ru-RU" sz="1600" dirty="0">
                <a:solidFill>
                  <a:srgbClr val="00B0F0"/>
                </a:solidFill>
                <a:effectLst/>
                <a:latin typeface="Times New Roman" pitchFamily="18" charset="0"/>
                <a:cs typeface="Times New Roman" pitchFamily="18" charset="0"/>
              </a:rPr>
              <a:t>ОДАРЁННЫЕ ДЕТИ</a:t>
            </a:r>
            <a:endParaRPr lang="ru-RU" sz="1600" dirty="0"/>
          </a:p>
        </p:txBody>
      </p:sp>
      <p:pic>
        <p:nvPicPr>
          <p:cNvPr id="7" name="Рисунок 1" descr="C:\Documents and Settings\Администратор\Мои документы\класс 9В\SL380004.JPG"/>
          <p:cNvPicPr>
            <a:picLocks noChangeAspect="1" noChangeArrowheads="1"/>
          </p:cNvPicPr>
          <p:nvPr/>
        </p:nvPicPr>
        <p:blipFill>
          <a:blip r:embed="rId2"/>
          <a:srcRect l="6528" t="28018" r="27966" b="2252"/>
          <a:stretch>
            <a:fillRect/>
          </a:stretch>
        </p:blipFill>
        <p:spPr bwMode="auto">
          <a:xfrm>
            <a:off x="4277813" y="3102842"/>
            <a:ext cx="4021645" cy="2990454"/>
          </a:xfrm>
          <a:prstGeom prst="rect">
            <a:avLst/>
          </a:prstGeom>
          <a:noFill/>
          <a:ln w="9525">
            <a:noFill/>
            <a:miter lim="800000"/>
            <a:headEnd/>
            <a:tailEnd/>
          </a:ln>
        </p:spPr>
      </p:pic>
    </p:spTree>
    <p:extLst>
      <p:ext uri="{BB962C8B-B14F-4D97-AF65-F5344CB8AC3E}">
        <p14:creationId xmlns:p14="http://schemas.microsoft.com/office/powerpoint/2010/main" val="205639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908720"/>
            <a:ext cx="8229600" cy="4525963"/>
          </a:xfrm>
        </p:spPr>
        <p:txBody>
          <a:bodyPr/>
          <a:lstStyle/>
          <a:p>
            <a:r>
              <a:rPr lang="ru-RU" sz="1600" b="1" dirty="0">
                <a:latin typeface="Times New Roman" panose="02020603050405020304" pitchFamily="18" charset="0"/>
                <a:cs typeface="Times New Roman" panose="02020603050405020304" pitchFamily="18" charset="0"/>
              </a:rPr>
              <a:t>Третий принцип</a:t>
            </a:r>
            <a:r>
              <a:rPr lang="ru-RU" sz="1600" dirty="0">
                <a:latin typeface="Times New Roman" panose="02020603050405020304" pitchFamily="18" charset="0"/>
                <a:cs typeface="Times New Roman" panose="02020603050405020304" pitchFamily="18" charset="0"/>
              </a:rPr>
              <a:t>. Важен анализ поведения ребенка в тех сферах деятельности, которые в максимальной мере соответствуют его склонностям и интересам (включение ребенка в специально организованные предметно-игровые занятия, вовлечение его в различные формы соответствующей развивающей деятельности и т. д.).</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a:p>
            <a:endParaRPr lang="ru-RU" dirty="0"/>
          </a:p>
        </p:txBody>
      </p:sp>
      <p:sp>
        <p:nvSpPr>
          <p:cNvPr id="4" name="Заголовок 2"/>
          <p:cNvSpPr>
            <a:spLocks noGrp="1"/>
          </p:cNvSpPr>
          <p:nvPr>
            <p:ph type="title"/>
          </p:nvPr>
        </p:nvSpPr>
        <p:spPr>
          <a:xfrm>
            <a:off x="457200" y="274638"/>
            <a:ext cx="8229600" cy="562074"/>
          </a:xfrm>
        </p:spPr>
        <p:txBody>
          <a:bodyPr>
            <a:normAutofit/>
          </a:bodyPr>
          <a:lstStyle/>
          <a:p>
            <a:pPr algn="ctr"/>
            <a:r>
              <a:rPr lang="ru-RU" sz="1600" dirty="0">
                <a:solidFill>
                  <a:srgbClr val="00B0F0"/>
                </a:solidFill>
                <a:effectLst/>
                <a:latin typeface="Times New Roman" pitchFamily="18" charset="0"/>
                <a:cs typeface="Times New Roman" pitchFamily="18" charset="0"/>
              </a:rPr>
              <a:t>ОДАРЁННЫЕ ДЕТИ</a:t>
            </a:r>
            <a:endParaRPr lang="ru-RU" sz="1600" dirty="0"/>
          </a:p>
        </p:txBody>
      </p:sp>
      <p:pic>
        <p:nvPicPr>
          <p:cNvPr id="27650" name="Picture 2" descr="C:\Users\user\Desktop\ВСЁ до июля 2016\2014-2015\ВСЁ с компа14-15\Целевые блоки\31.фото физ-ра\разное фото\фото разное и класс\ExHOeOIRt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48" y="2932692"/>
            <a:ext cx="4806632" cy="321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50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4764" y="1124744"/>
            <a:ext cx="6534472" cy="1569660"/>
          </a:xfrm>
          <a:prstGeom prst="rect">
            <a:avLst/>
          </a:prstGeom>
        </p:spPr>
        <p:txBody>
          <a:bodyPr wrap="square">
            <a:spAutoFit/>
          </a:bodyPr>
          <a:lstStyle/>
          <a:p>
            <a:pPr algn="just"/>
            <a:r>
              <a:rPr lang="ru-RU" sz="1600" b="1" dirty="0">
                <a:latin typeface="Times New Roman" panose="02020603050405020304" pitchFamily="18" charset="0"/>
                <a:cs typeface="Times New Roman" panose="02020603050405020304" pitchFamily="18" charset="0"/>
              </a:rPr>
              <a:t>Четвертый принцип. </a:t>
            </a:r>
            <a:r>
              <a:rPr lang="ru-RU" sz="1600" dirty="0">
                <a:latin typeface="Times New Roman" panose="02020603050405020304" pitchFamily="18" charset="0"/>
                <a:cs typeface="Times New Roman" panose="02020603050405020304" pitchFamily="18" charset="0"/>
              </a:rPr>
              <a:t>Актуально использование </a:t>
            </a:r>
            <a:r>
              <a:rPr lang="ru-RU" sz="1600" dirty="0" err="1">
                <a:latin typeface="Times New Roman" panose="02020603050405020304" pitchFamily="18" charset="0"/>
                <a:cs typeface="Times New Roman" panose="02020603050405020304" pitchFamily="18" charset="0"/>
              </a:rPr>
              <a:t>тренинговых</a:t>
            </a:r>
            <a:r>
              <a:rPr lang="ru-RU" sz="1600" dirty="0">
                <a:latin typeface="Times New Roman" panose="02020603050405020304" pitchFamily="18" charset="0"/>
                <a:cs typeface="Times New Roman" panose="02020603050405020304" pitchFamily="18" charset="0"/>
              </a:rPr>
              <a:t> методов, в рамках которых можно организовать определенные развивающие влияния, снимать типичные для данного ребенка психологические преграды, комплексы звездности или неполноценности и т.д.</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endParaRPr lang="ru-RU" sz="1600" dirty="0"/>
          </a:p>
        </p:txBody>
      </p:sp>
      <p:sp>
        <p:nvSpPr>
          <p:cNvPr id="3" name="Заголовок 2"/>
          <p:cNvSpPr txBox="1">
            <a:spLocks/>
          </p:cNvSpPr>
          <p:nvPr/>
        </p:nvSpPr>
        <p:spPr>
          <a:xfrm>
            <a:off x="457200" y="274638"/>
            <a:ext cx="8229600" cy="562074"/>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smtClean="0">
                <a:solidFill>
                  <a:srgbClr val="00B0F0"/>
                </a:solidFill>
                <a:effectLst/>
                <a:latin typeface="Times New Roman" pitchFamily="18" charset="0"/>
                <a:cs typeface="Times New Roman" pitchFamily="18" charset="0"/>
              </a:rPr>
              <a:t>ОДАРЁННЫЕ ДЕТИ</a:t>
            </a:r>
            <a:endParaRPr lang="ru-RU" sz="1600" dirty="0"/>
          </a:p>
        </p:txBody>
      </p:sp>
      <p:pic>
        <p:nvPicPr>
          <p:cNvPr id="28676" name="Picture 4" descr="C:\Users\user\Desktop\ВСЁ до июля 2016\2014-2015\ВСЁ с компа14-15\Целевые блоки\31.фото физ-ра\разное фото\фото разное и класс\8bDEuCmHs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348880"/>
            <a:ext cx="2731120" cy="411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8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457200" y="274638"/>
            <a:ext cx="8229600" cy="562074"/>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smtClean="0">
                <a:solidFill>
                  <a:srgbClr val="00B0F0"/>
                </a:solidFill>
                <a:effectLst/>
                <a:latin typeface="Times New Roman" pitchFamily="18" charset="0"/>
                <a:cs typeface="Times New Roman" pitchFamily="18" charset="0"/>
              </a:rPr>
              <a:t>ОДАРЁННЫЕ ДЕТИ</a:t>
            </a:r>
            <a:endParaRPr lang="ru-RU" sz="1600" dirty="0"/>
          </a:p>
        </p:txBody>
      </p:sp>
      <p:pic>
        <p:nvPicPr>
          <p:cNvPr id="29698" name="Picture 2" descr="C:\Users\user\Desktop\ВСЁ до июля 2016\ЧЕРЕПАНОВА\фото\IMG_017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078"/>
          <a:stretch/>
        </p:blipFill>
        <p:spPr bwMode="auto">
          <a:xfrm>
            <a:off x="5025683" y="3068960"/>
            <a:ext cx="3661117" cy="29969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1196752"/>
            <a:ext cx="8363272" cy="1600438"/>
          </a:xfrm>
          <a:prstGeom prst="rect">
            <a:avLst/>
          </a:prstGeom>
        </p:spPr>
        <p:txBody>
          <a:bodyPr wrap="square">
            <a:spAutoFit/>
          </a:bodyPr>
          <a:lstStyle/>
          <a:p>
            <a:pPr algn="just"/>
            <a:r>
              <a:rPr lang="ru-RU" sz="1600" b="1" dirty="0">
                <a:latin typeface="Times New Roman" panose="02020603050405020304" pitchFamily="18" charset="0"/>
                <a:cs typeface="Times New Roman" panose="02020603050405020304" pitchFamily="18" charset="0"/>
              </a:rPr>
              <a:t>Пятый принцип. </a:t>
            </a:r>
            <a:r>
              <a:rPr lang="ru-RU" sz="1600" dirty="0">
                <a:latin typeface="Times New Roman" panose="02020603050405020304" pitchFamily="18" charset="0"/>
                <a:cs typeface="Times New Roman" panose="02020603050405020304" pitchFamily="18" charset="0"/>
              </a:rPr>
              <a:t>Желательно подключение к оценке ребенка экспертов: специалистов высшей квалификации в соответствующей предметной области деятельности (математиков, гуманитариев, инженеров и т.д.). При этом следует помнить о возможном консерватизме мнения профессионала, особенно при оценке продуктов подросткового и юношеского творчества, не следует его переоценивать и тем более полностью на него полагаться.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252660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457200" y="274638"/>
            <a:ext cx="8229600" cy="562074"/>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smtClean="0">
                <a:solidFill>
                  <a:srgbClr val="00B0F0"/>
                </a:solidFill>
                <a:effectLst/>
                <a:latin typeface="Times New Roman" pitchFamily="18" charset="0"/>
                <a:cs typeface="Times New Roman" pitchFamily="18" charset="0"/>
              </a:rPr>
              <a:t>ОДАРЁННЫЕ ДЕТИ</a:t>
            </a:r>
            <a:endParaRPr lang="ru-RU" sz="1600" dirty="0"/>
          </a:p>
        </p:txBody>
      </p:sp>
      <p:sp>
        <p:nvSpPr>
          <p:cNvPr id="3" name="Прямоугольник 2"/>
          <p:cNvSpPr/>
          <p:nvPr/>
        </p:nvSpPr>
        <p:spPr>
          <a:xfrm>
            <a:off x="457200" y="692696"/>
            <a:ext cx="8229600" cy="135421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Шестой принцип</a:t>
            </a:r>
            <a:r>
              <a:rPr lang="ru-RU" sz="1600" dirty="0">
                <a:latin typeface="Times New Roman" panose="02020603050405020304" pitchFamily="18" charset="0"/>
                <a:cs typeface="Times New Roman" panose="02020603050405020304" pitchFamily="18" charset="0"/>
              </a:rPr>
              <a:t>. Плодотворна оценка признаков одаренности ребенка не только по отношению к актуальному уровню его психического развития, но и с учетом зоны его ближайшего развития (в частности, на основе организации определенной образовательной среды с выстраиванием для данного ребенка индивидуальной траектории обучения).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pic>
        <p:nvPicPr>
          <p:cNvPr id="30722" name="Picture 2" descr="C:\Users\user\Desktop\ВСЁ до июля 2016\ЧЕРЕПАНОВА\фото\IMG_16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924944"/>
            <a:ext cx="4283968"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73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457200" y="274638"/>
            <a:ext cx="8229600" cy="562074"/>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1600" dirty="0" smtClean="0">
                <a:solidFill>
                  <a:srgbClr val="00B0F0"/>
                </a:solidFill>
                <a:effectLst/>
                <a:latin typeface="Times New Roman" pitchFamily="18" charset="0"/>
                <a:cs typeface="Times New Roman" pitchFamily="18" charset="0"/>
              </a:rPr>
              <a:t>ОДАРЁННЫЕ ДЕТИ</a:t>
            </a:r>
            <a:endParaRPr lang="ru-RU" sz="1600" dirty="0"/>
          </a:p>
        </p:txBody>
      </p:sp>
      <p:sp>
        <p:nvSpPr>
          <p:cNvPr id="5" name="Объект 4"/>
          <p:cNvSpPr>
            <a:spLocks noGrp="1"/>
          </p:cNvSpPr>
          <p:nvPr>
            <p:ph idx="1"/>
          </p:nvPr>
        </p:nvSpPr>
        <p:spPr>
          <a:xfrm>
            <a:off x="457200" y="908720"/>
            <a:ext cx="8229600" cy="2523736"/>
          </a:xfrm>
        </p:spPr>
        <p:txBody>
          <a:bodyPr>
            <a:normAutofit/>
          </a:bodyPr>
          <a:lstStyle/>
          <a:p>
            <a:pPr marL="109728" indent="0" algn="just">
              <a:buNone/>
            </a:pPr>
            <a:r>
              <a:rPr lang="ru-RU" sz="1600" b="1" dirty="0">
                <a:latin typeface="Times New Roman" panose="02020603050405020304" pitchFamily="18" charset="0"/>
                <a:cs typeface="Times New Roman" panose="02020603050405020304" pitchFamily="18" charset="0"/>
              </a:rPr>
              <a:t>Седьмой принцип. </a:t>
            </a:r>
            <a:r>
              <a:rPr lang="ru-RU" sz="1600" dirty="0">
                <a:latin typeface="Times New Roman" panose="02020603050405020304" pitchFamily="18" charset="0"/>
                <a:cs typeface="Times New Roman" panose="02020603050405020304" pitchFamily="18" charset="0"/>
              </a:rPr>
              <a:t>Предпочтительна опора на экологически валидные методы психодиагностики, имеющие дело с оценкой реального поведения ребенка в конкретной ситуации, такие как:</a:t>
            </a:r>
          </a:p>
          <a:p>
            <a:pPr algn="just"/>
            <a:r>
              <a:rPr lang="ru-RU" sz="1600" dirty="0">
                <a:latin typeface="Times New Roman" panose="02020603050405020304" pitchFamily="18" charset="0"/>
                <a:cs typeface="Times New Roman" panose="02020603050405020304" pitchFamily="18" charset="0"/>
              </a:rPr>
              <a:t>анализ продуктов деятельности</a:t>
            </a:r>
          </a:p>
          <a:p>
            <a:pPr algn="just"/>
            <a:r>
              <a:rPr lang="ru-RU" sz="1600" dirty="0">
                <a:latin typeface="Times New Roman" panose="02020603050405020304" pitchFamily="18" charset="0"/>
                <a:cs typeface="Times New Roman" panose="02020603050405020304" pitchFamily="18" charset="0"/>
              </a:rPr>
              <a:t>наблюдение</a:t>
            </a:r>
          </a:p>
          <a:p>
            <a:pPr algn="just"/>
            <a:r>
              <a:rPr lang="ru-RU" sz="1600" dirty="0">
                <a:latin typeface="Times New Roman" panose="02020603050405020304" pitchFamily="18" charset="0"/>
                <a:cs typeface="Times New Roman" panose="02020603050405020304" pitchFamily="18" charset="0"/>
              </a:rPr>
              <a:t>беседа</a:t>
            </a:r>
          </a:p>
          <a:p>
            <a:pPr algn="just"/>
            <a:r>
              <a:rPr lang="ru-RU" sz="1600" dirty="0">
                <a:latin typeface="Times New Roman" panose="02020603050405020304" pitchFamily="18" charset="0"/>
                <a:cs typeface="Times New Roman" panose="02020603050405020304" pitchFamily="18" charset="0"/>
              </a:rPr>
              <a:t>экспертные оценки</a:t>
            </a:r>
          </a:p>
          <a:p>
            <a:pPr algn="just"/>
            <a:r>
              <a:rPr lang="ru-RU" sz="1600" dirty="0">
                <a:latin typeface="Times New Roman" panose="02020603050405020304" pitchFamily="18" charset="0"/>
                <a:cs typeface="Times New Roman" panose="02020603050405020304" pitchFamily="18" charset="0"/>
              </a:rPr>
              <a:t>естественный эксперимент.</a:t>
            </a:r>
          </a:p>
          <a:p>
            <a:pPr marL="109728" indent="0">
              <a:buNone/>
            </a:pPr>
            <a:endParaRPr lang="ru-RU" dirty="0"/>
          </a:p>
        </p:txBody>
      </p:sp>
      <p:pic>
        <p:nvPicPr>
          <p:cNvPr id="31747" name="Picture 3" descr="E:\ВСЁ с 2006 по 2014\Фото\Фото\Фото физкультура\Веселые старты.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374" b="29863"/>
          <a:stretch/>
        </p:blipFill>
        <p:spPr bwMode="auto">
          <a:xfrm>
            <a:off x="4283968" y="3356992"/>
            <a:ext cx="4249878" cy="253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80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TotalTime>
  <Words>1360</Words>
  <Application>Microsoft Office PowerPoint</Application>
  <PresentationFormat>Экран (4:3)</PresentationFormat>
  <Paragraphs>129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Открытая</vt:lpstr>
      <vt:lpstr>Презентация PowerPoint</vt:lpstr>
      <vt:lpstr>ОДАРЁННЫЕ ДЕТИ</vt:lpstr>
      <vt:lpstr>ОДАРЁННЫЕ ДЕТИ</vt:lpstr>
      <vt:lpstr>ОДАРЁННЫЕ ДЕТИ</vt:lpstr>
      <vt:lpstr>ОДАРЁННЫЕ ДЕТИ</vt:lpstr>
      <vt:lpstr>Презентация PowerPoint</vt:lpstr>
      <vt:lpstr>Презентация PowerPoint</vt:lpstr>
      <vt:lpstr>Презентация PowerPoint</vt:lpstr>
      <vt:lpstr>Презентация PowerPoint</vt:lpstr>
      <vt:lpstr>ОДАРЁННЫЕ ДЕТИ</vt:lpstr>
      <vt:lpstr>Презентация PowerPoint</vt:lpstr>
      <vt:lpstr>ОДАРЁННЫЕ ДЕТИ</vt:lpstr>
      <vt:lpstr>ОДАРЁННЫЕ ДЕТИ</vt:lpstr>
      <vt:lpstr>ОДАРЁННЫЕ ДЕТИ</vt:lpstr>
      <vt:lpstr>Презентация PowerPoint</vt:lpstr>
      <vt:lpstr>ОДАРЁННЫЕ ДЕТИ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Проектная (курсовая квалификационная)работа</dc:title>
  <dc:creator>user</dc:creator>
  <cp:lastModifiedBy>GYPNORION</cp:lastModifiedBy>
  <cp:revision>56</cp:revision>
  <dcterms:modified xsi:type="dcterms:W3CDTF">2016-11-02T10:06:30Z</dcterms:modified>
</cp:coreProperties>
</file>